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7" r:id="rId2"/>
    <p:sldId id="258" r:id="rId3"/>
    <p:sldId id="298" r:id="rId4"/>
    <p:sldId id="287" r:id="rId5"/>
    <p:sldId id="299" r:id="rId6"/>
    <p:sldId id="286" r:id="rId7"/>
    <p:sldId id="279" r:id="rId8"/>
    <p:sldId id="285" r:id="rId9"/>
    <p:sldId id="280" r:id="rId10"/>
    <p:sldId id="288" r:id="rId11"/>
    <p:sldId id="281" r:id="rId12"/>
    <p:sldId id="289" r:id="rId13"/>
    <p:sldId id="282" r:id="rId14"/>
    <p:sldId id="290" r:id="rId15"/>
    <p:sldId id="283" r:id="rId16"/>
    <p:sldId id="291" r:id="rId17"/>
    <p:sldId id="274" r:id="rId18"/>
    <p:sldId id="292" r:id="rId19"/>
    <p:sldId id="293" r:id="rId20"/>
    <p:sldId id="268" r:id="rId21"/>
    <p:sldId id="294" r:id="rId22"/>
    <p:sldId id="284" r:id="rId23"/>
    <p:sldId id="261" r:id="rId24"/>
    <p:sldId id="295" r:id="rId25"/>
    <p:sldId id="262" r:id="rId26"/>
    <p:sldId id="296" r:id="rId27"/>
    <p:sldId id="260" r:id="rId28"/>
    <p:sldId id="270" r:id="rId29"/>
    <p:sldId id="297" r:id="rId30"/>
    <p:sldId id="271" r:id="rId31"/>
    <p:sldId id="272" r:id="rId32"/>
    <p:sldId id="277"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6" d="100"/>
          <a:sy n="86" d="100"/>
        </p:scale>
        <p:origin x="-3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3162CD-C5B5-0042-97DF-1A405DA282DB}" type="datetimeFigureOut">
              <a:t>27/09/16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1F0148-39D9-6B4F-99D3-7A1B56A0C7C2}" type="slidenum">
              <a:t>‹#›</a:t>
            </a:fld>
            <a:endParaRPr lang="en-US"/>
          </a:p>
        </p:txBody>
      </p:sp>
    </p:spTree>
    <p:extLst>
      <p:ext uri="{BB962C8B-B14F-4D97-AF65-F5344CB8AC3E}">
        <p14:creationId xmlns:p14="http://schemas.microsoft.com/office/powerpoint/2010/main" val="7760995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0AB12E8-6795-4F42-9914-8D6B9912C8AF}" type="slidenum">
              <a:rPr lang="en-US" sz="1200">
                <a:latin typeface="Arial" charset="0"/>
              </a:rPr>
              <a:pPr/>
              <a:t>7</a:t>
            </a:fld>
            <a:endParaRPr lang="en-US" sz="1200">
              <a:latin typeface="Arial" charset="0"/>
            </a:endParaRPr>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a:noFill/>
        </p:spPr>
        <p:txBody>
          <a:bodyPr/>
          <a:lstStyle/>
          <a:p>
            <a:pPr eaLnBrk="1" hangingPunct="1"/>
            <a:r>
              <a:rPr lang="en-US"/>
              <a:t>The first algorithm I’m going to describe is the SIA algorithm which takes as input a multidimensional point set and discovers, for every vector, the points in this point set that are mapped onto other points in the point set by that vector.</a:t>
            </a:r>
          </a:p>
          <a:p>
            <a:pPr eaLnBrk="1" hangingPunct="1"/>
            <a:r>
              <a:rPr lang="en-US"/>
              <a:t>For convenience, I’ll call the complete set of points being analyzed the </a:t>
            </a:r>
            <a:r>
              <a:rPr lang="en-US" i="1"/>
              <a:t>DATASET and any subset of the dataset a PATTERN.</a:t>
            </a:r>
            <a:endParaRPr lang="en-US"/>
          </a:p>
          <a:p>
            <a:pPr eaLnBrk="1" hangingPunct="1"/>
            <a:r>
              <a:rPr lang="en-US"/>
              <a:t>I say that a pattern is TRANSLATABLE by a particular vector within a dataset if it can be translated by that vector to give another pattern in the dataset. For example, the pattern {a,d} here is translatable within this dataset by the vector &lt;1,0&gt;.</a:t>
            </a:r>
          </a:p>
          <a:p>
            <a:pPr eaLnBrk="1" hangingPunct="1"/>
            <a:r>
              <a:rPr lang="en-US"/>
              <a:t>And the pattern that contains ALL the points that are mapped onto other points in the dataset by a particular vector is the MAXIMAL TRANSLATABLE PATTERN for that vector. So the maximal translatable pattern or MTP in this dataset for the vector &lt;1,0&gt; is the pattern {a,b,d} and the MTP for the vector &lt;1,1&gt; in this dataset is {a,c}.</a:t>
            </a:r>
          </a:p>
          <a:p>
            <a:pPr eaLnBrk="1" hangingPunct="1"/>
            <a:r>
              <a:rPr lang="en-US"/>
              <a:t>So SIA discovers all the non-empty maximal translatable patterns in a dataset.</a:t>
            </a:r>
          </a:p>
          <a:p>
            <a:pPr eaLnBrk="1" hangingPunct="1"/>
            <a:r>
              <a:rPr lang="en-US"/>
              <a:t>It does this by first sorting the points in the dataset into lexicographical order and then computing the vector from each point to every other point in the dataset that is lexicographically greater. These vectors are stored in a table like this one here which we call a VECTOR TABLE. And each vector is stored with a pointer that points back to the origin point for which it was computed, as indicated by these arrows here. </a:t>
            </a:r>
          </a:p>
          <a:p>
            <a:pPr eaLnBrk="1" hangingPunct="1"/>
            <a:r>
              <a:rPr lang="en-US"/>
              <a:t>The vectors in this table are then sorted into lexicographical order to give a list like the one here on the right and the MTP for each vector can be found directly by reading off the points attached to the adjacent occurrences of that vector in this list.</a:t>
            </a:r>
          </a:p>
          <a:p>
            <a:pPr eaLnBrk="1" hangingPunct="1"/>
            <a:r>
              <a:rPr lang="en-US"/>
              <a:t>The most expensive step is sorting the vectors which can be done in O(kn^2 log n) time. However, by storing the origin points in a hash table and hashing the vectors to get the slot indices, this time complexity can be reduced to O(kn^2).</a:t>
            </a:r>
          </a:p>
          <a:p>
            <a:pPr eaLnBrk="1" hangingPunct="1"/>
            <a:r>
              <a:rPr lang="en-US"/>
              <a:t>And also, obviously, the space used is O(kn^2)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A6EC89F-062A-4344-9C7C-060583CE4E37}" type="slidenum">
              <a:rPr lang="en-US" sz="1200">
                <a:latin typeface="Arial" charset="0"/>
              </a:rPr>
              <a:pPr/>
              <a:t>9</a:t>
            </a:fld>
            <a:endParaRPr lang="en-US" sz="1200">
              <a:latin typeface="Arial" charset="0"/>
            </a:endParaRPr>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noFill/>
        </p:spPr>
        <p:txBody>
          <a:bodyPr/>
          <a:lstStyle/>
          <a:p>
            <a:pPr eaLnBrk="1" hangingPunct="1"/>
            <a:r>
              <a:rPr lang="en-US"/>
              <a:t>SIA only finds one occurrence of each MTP and one vector by which that MTP is translatable within the dataset.</a:t>
            </a:r>
          </a:p>
          <a:p>
            <a:pPr eaLnBrk="1" hangingPunct="1"/>
            <a:r>
              <a:rPr lang="en-US"/>
              <a:t>SIATEC, on the other hand, finds all the MTPs using a slightly modified version of SIA and then finds all the vectors by which each MTP is translatable within the dataset. </a:t>
            </a:r>
          </a:p>
          <a:p>
            <a:pPr eaLnBrk="1" hangingPunct="1"/>
            <a:r>
              <a:rPr lang="en-US"/>
              <a:t>In other words, it finds all the non-empty MTPs and then all the patterns within the dataset that are translationally equivalent to each MTP.</a:t>
            </a:r>
          </a:p>
          <a:p>
            <a:pPr eaLnBrk="1" hangingPunct="1"/>
            <a:r>
              <a:rPr lang="en-US"/>
              <a:t>In SIA, we only needed to compute the vector from each point to every lexicographically greater point because the MTP for a particular vector -</a:t>
            </a:r>
            <a:r>
              <a:rPr lang="en-US" i="1"/>
              <a:t>v</a:t>
            </a:r>
            <a:r>
              <a:rPr lang="en-US"/>
              <a:t> is the same as the pattern that you get by translating the MTP for v by v itself.</a:t>
            </a:r>
          </a:p>
          <a:p>
            <a:pPr eaLnBrk="1" hangingPunct="1"/>
            <a:r>
              <a:rPr lang="en-US"/>
              <a:t>However, in this simple implementation of SIATEC, we can find all the occurrences more efficiently by computing all the interpoint vectors and storing them in a table like this one here. </a:t>
            </a:r>
          </a:p>
          <a:p>
            <a:pPr eaLnBrk="1" hangingPunct="1"/>
            <a:r>
              <a:rPr lang="en-US"/>
              <a:t>If the points in the dataset are sorted into lexicographical order first, then the vectors in this table increase lexicographically as you descend a column and go from right to left along a row.</a:t>
            </a:r>
          </a:p>
          <a:p>
            <a:pPr eaLnBrk="1" hangingPunct="1"/>
            <a:r>
              <a:rPr lang="en-US"/>
              <a:t>Each column contains all the vectors by which the point at the top of the column is translatable within the dataset.</a:t>
            </a:r>
          </a:p>
          <a:p>
            <a:pPr eaLnBrk="1" hangingPunct="1"/>
            <a:r>
              <a:rPr lang="en-US"/>
              <a:t>Therefore the set of vectors by which a given pattern in the dataset is translatable is equal to the intersection of the columns headed by the points in that pattern. For example, the pattern {a,c} is translatable within this dataset by the intersection of the columns for which a and c are the original points.</a:t>
            </a:r>
          </a:p>
          <a:p>
            <a:pPr eaLnBrk="1" hangingPunct="1"/>
            <a:r>
              <a:rPr lang="en-US"/>
              <a:t>By exploiting the orderedness of this table, we can find all the occurrences of a k-dimensional pattern of size m in a dataset of size n in a worst case running time of O(</a:t>
            </a:r>
            <a:r>
              <a:rPr lang="en-US" i="1"/>
              <a:t>kmn</a:t>
            </a:r>
            <a:r>
              <a:rPr lang="en-US"/>
              <a:t>).</a:t>
            </a:r>
          </a:p>
          <a:p>
            <a:pPr eaLnBrk="1" hangingPunct="1"/>
            <a:r>
              <a:rPr lang="en-US"/>
              <a:t>Now, all the MTPs in a dataset can be found by reading through the list of sorted vectors generated by SIA so we know that sum of the cardinalities of the MTPs is less than or equal to n(n-1)/2.</a:t>
            </a:r>
          </a:p>
          <a:p>
            <a:pPr eaLnBrk="1" hangingPunct="1"/>
            <a:r>
              <a:rPr lang="en-US"/>
              <a:t>Therefore the worst case time complexity of this implementation of SIATEC is [as shown] which implies that it is O(kn^3).</a:t>
            </a:r>
          </a:p>
          <a:p>
            <a:pPr eaLnBrk="1" hangingPunct="1"/>
            <a:r>
              <a:rPr lang="en-US"/>
              <a:t>And, obviously, it uses O(kn^2) space.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E9F00A-A8B6-9F4C-9AE5-10DE16E56640}" type="slidenum">
              <a:rPr lang="en-US"/>
              <a:pPr/>
              <a:t>11</a:t>
            </a:fld>
            <a:endParaRPr lang="en-US"/>
          </a:p>
        </p:txBody>
      </p:sp>
      <p:sp>
        <p:nvSpPr>
          <p:cNvPr id="11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p:txBody>
          <a:bodyPr/>
          <a:lstStyle/>
          <a:p>
            <a:r>
              <a:rPr lang="en-US"/>
              <a:t>We can use SIATEC together with the heuristics I</a:t>
            </a:r>
            <a:r>
              <a:rPr lang="ja-JP" altLang="en-US"/>
              <a:t>’</a:t>
            </a:r>
            <a:r>
              <a:rPr lang="en-US"/>
              <a:t>ve just described to construct a simple compression algorithm which I call COSIATEC. COSIATEC works like this.</a:t>
            </a:r>
          </a:p>
          <a:p>
            <a:r>
              <a:rPr lang="en-US"/>
              <a:t>First we use SIATEC to generate a list of &lt;Pattern, Translator_set&gt; pairs in which each pattern is an MTP and each translator set contains all the non-zero vectors by which the pattern is translatable within the dataset. This generally gives a more efficient  representation of the set of points covered by the occurrences of a pattern.</a:t>
            </a:r>
          </a:p>
          <a:p>
            <a:r>
              <a:rPr lang="en-US"/>
              <a:t>Then we can use the heuristics I</a:t>
            </a:r>
            <a:r>
              <a:rPr lang="ja-JP" altLang="en-US"/>
              <a:t>’</a:t>
            </a:r>
            <a:r>
              <a:rPr lang="en-US"/>
              <a:t>ve just described - compression ratio, coverage and compactness - to choose the </a:t>
            </a:r>
            <a:r>
              <a:rPr lang="ja-JP" altLang="en-US"/>
              <a:t>“</a:t>
            </a:r>
            <a:r>
              <a:rPr lang="en-US"/>
              <a:t>best</a:t>
            </a:r>
            <a:r>
              <a:rPr lang="ja-JP" altLang="en-US"/>
              <a:t>”</a:t>
            </a:r>
            <a:r>
              <a:rPr lang="en-US"/>
              <a:t> pattern </a:t>
            </a:r>
            <a:r>
              <a:rPr lang="en-US" i="1"/>
              <a:t>P</a:t>
            </a:r>
            <a:r>
              <a:rPr lang="en-US"/>
              <a:t> and this pattern is printed out together with its translator set.</a:t>
            </a:r>
          </a:p>
          <a:p>
            <a:r>
              <a:rPr lang="en-US"/>
              <a:t>Then all the points covered by P and its occurrences are removed from the dataset.</a:t>
            </a:r>
          </a:p>
          <a:p>
            <a:r>
              <a:rPr lang="en-US"/>
              <a:t>Then if the dataset is empty, we end; otherwise, we again run SIATEC on the remaining points in the dataset.</a:t>
            </a:r>
          </a:p>
          <a:p>
            <a:r>
              <a:rPr lang="en-US"/>
              <a:t>The result is a print out of the </a:t>
            </a:r>
            <a:r>
              <a:rPr lang="ja-JP" altLang="en-US"/>
              <a:t>“</a:t>
            </a:r>
            <a:r>
              <a:rPr lang="en-US"/>
              <a:t>best</a:t>
            </a:r>
            <a:r>
              <a:rPr lang="ja-JP" altLang="en-US"/>
              <a:t>”</a:t>
            </a:r>
            <a:r>
              <a:rPr lang="en-US"/>
              <a:t> pattern and its translators for each iteration of the cycle and this printout is usually a compressed representation of the input dataset.</a:t>
            </a:r>
          </a:p>
          <a:p>
            <a:r>
              <a:rPr lang="en-US"/>
              <a:t>Obviously, the degree of compression achieved depends on the amount of repetition in the dataset.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Click to edit Master subtitle style</a:t>
            </a:r>
            <a:endParaRPr lang="en-US"/>
          </a:p>
        </p:txBody>
      </p:sp>
      <p:sp>
        <p:nvSpPr>
          <p:cNvPr id="4" name="Date Placeholder 3"/>
          <p:cNvSpPr>
            <a:spLocks noGrp="1"/>
          </p:cNvSpPr>
          <p:nvPr>
            <p:ph type="dt" sz="half" idx="10"/>
          </p:nvPr>
        </p:nvSpPr>
        <p:spPr/>
        <p:txBody>
          <a:bodyPr/>
          <a:lstStyle/>
          <a:p>
            <a:fld id="{145B406E-FB1F-964F-AB7F-0B53403F2CB9}" type="datetimeFigureOut">
              <a:t>26/09/16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4F444-50EC-E94A-9F55-E3113E077F52}" type="slidenum">
              <a:t>‹#›</a:t>
            </a:fld>
            <a:endParaRPr lang="en-US"/>
          </a:p>
        </p:txBody>
      </p:sp>
    </p:spTree>
    <p:extLst>
      <p:ext uri="{BB962C8B-B14F-4D97-AF65-F5344CB8AC3E}">
        <p14:creationId xmlns:p14="http://schemas.microsoft.com/office/powerpoint/2010/main" val="200731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fld id="{145B406E-FB1F-964F-AB7F-0B53403F2CB9}" type="datetimeFigureOut">
              <a:t>26/09/16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4F444-50EC-E94A-9F55-E3113E077F52}" type="slidenum">
              <a:t>‹#›</a:t>
            </a:fld>
            <a:endParaRPr lang="en-US"/>
          </a:p>
        </p:txBody>
      </p:sp>
    </p:spTree>
    <p:extLst>
      <p:ext uri="{BB962C8B-B14F-4D97-AF65-F5344CB8AC3E}">
        <p14:creationId xmlns:p14="http://schemas.microsoft.com/office/powerpoint/2010/main" val="1602706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fld id="{145B406E-FB1F-964F-AB7F-0B53403F2CB9}" type="datetimeFigureOut">
              <a:t>26/09/16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4F444-50EC-E94A-9F55-E3113E077F52}" type="slidenum">
              <a:t>‹#›</a:t>
            </a:fld>
            <a:endParaRPr lang="en-US"/>
          </a:p>
        </p:txBody>
      </p:sp>
    </p:spTree>
    <p:extLst>
      <p:ext uri="{BB962C8B-B14F-4D97-AF65-F5344CB8AC3E}">
        <p14:creationId xmlns:p14="http://schemas.microsoft.com/office/powerpoint/2010/main" val="3615283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idx="1"/>
          </p:nvPr>
        </p:nvSpPr>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fld id="{145B406E-FB1F-964F-AB7F-0B53403F2CB9}" type="datetimeFigureOut">
              <a:t>26/09/16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4F444-50EC-E94A-9F55-E3113E077F52}" type="slidenum">
              <a:t>‹#›</a:t>
            </a:fld>
            <a:endParaRPr lang="en-US"/>
          </a:p>
        </p:txBody>
      </p:sp>
    </p:spTree>
    <p:extLst>
      <p:ext uri="{BB962C8B-B14F-4D97-AF65-F5344CB8AC3E}">
        <p14:creationId xmlns:p14="http://schemas.microsoft.com/office/powerpoint/2010/main" val="328391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Click to edit Master text styles</a:t>
            </a:r>
          </a:p>
        </p:txBody>
      </p:sp>
      <p:sp>
        <p:nvSpPr>
          <p:cNvPr id="4" name="Date Placeholder 3"/>
          <p:cNvSpPr>
            <a:spLocks noGrp="1"/>
          </p:cNvSpPr>
          <p:nvPr>
            <p:ph type="dt" sz="half" idx="10"/>
          </p:nvPr>
        </p:nvSpPr>
        <p:spPr/>
        <p:txBody>
          <a:bodyPr/>
          <a:lstStyle/>
          <a:p>
            <a:fld id="{145B406E-FB1F-964F-AB7F-0B53403F2CB9}" type="datetimeFigureOut">
              <a:t>26/09/16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4F444-50EC-E94A-9F55-E3113E077F52}" type="slidenum">
              <a:t>‹#›</a:t>
            </a:fld>
            <a:endParaRPr lang="en-US"/>
          </a:p>
        </p:txBody>
      </p:sp>
    </p:spTree>
    <p:extLst>
      <p:ext uri="{BB962C8B-B14F-4D97-AF65-F5344CB8AC3E}">
        <p14:creationId xmlns:p14="http://schemas.microsoft.com/office/powerpoint/2010/main" val="347690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Date Placeholder 4"/>
          <p:cNvSpPr>
            <a:spLocks noGrp="1"/>
          </p:cNvSpPr>
          <p:nvPr>
            <p:ph type="dt" sz="half" idx="10"/>
          </p:nvPr>
        </p:nvSpPr>
        <p:spPr/>
        <p:txBody>
          <a:bodyPr/>
          <a:lstStyle/>
          <a:p>
            <a:fld id="{145B406E-FB1F-964F-AB7F-0B53403F2CB9}" type="datetimeFigureOut">
              <a:t>26/09/16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4F444-50EC-E94A-9F55-E3113E077F52}" type="slidenum">
              <a:t>‹#›</a:t>
            </a:fld>
            <a:endParaRPr lang="en-US"/>
          </a:p>
        </p:txBody>
      </p:sp>
    </p:spTree>
    <p:extLst>
      <p:ext uri="{BB962C8B-B14F-4D97-AF65-F5344CB8AC3E}">
        <p14:creationId xmlns:p14="http://schemas.microsoft.com/office/powerpoint/2010/main" val="1963202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7" name="Date Placeholder 6"/>
          <p:cNvSpPr>
            <a:spLocks noGrp="1"/>
          </p:cNvSpPr>
          <p:nvPr>
            <p:ph type="dt" sz="half" idx="10"/>
          </p:nvPr>
        </p:nvSpPr>
        <p:spPr/>
        <p:txBody>
          <a:bodyPr/>
          <a:lstStyle/>
          <a:p>
            <a:fld id="{145B406E-FB1F-964F-AB7F-0B53403F2CB9}" type="datetimeFigureOut">
              <a:t>26/09/16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C4F444-50EC-E94A-9F55-E3113E077F52}" type="slidenum">
              <a:t>‹#›</a:t>
            </a:fld>
            <a:endParaRPr lang="en-US"/>
          </a:p>
        </p:txBody>
      </p:sp>
    </p:spTree>
    <p:extLst>
      <p:ext uri="{BB962C8B-B14F-4D97-AF65-F5344CB8AC3E}">
        <p14:creationId xmlns:p14="http://schemas.microsoft.com/office/powerpoint/2010/main" val="605225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Date Placeholder 2"/>
          <p:cNvSpPr>
            <a:spLocks noGrp="1"/>
          </p:cNvSpPr>
          <p:nvPr>
            <p:ph type="dt" sz="half" idx="10"/>
          </p:nvPr>
        </p:nvSpPr>
        <p:spPr/>
        <p:txBody>
          <a:bodyPr/>
          <a:lstStyle/>
          <a:p>
            <a:fld id="{145B406E-FB1F-964F-AB7F-0B53403F2CB9}" type="datetimeFigureOut">
              <a:t>26/09/16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C4F444-50EC-E94A-9F55-E3113E077F52}" type="slidenum">
              <a:t>‹#›</a:t>
            </a:fld>
            <a:endParaRPr lang="en-US"/>
          </a:p>
        </p:txBody>
      </p:sp>
    </p:spTree>
    <p:extLst>
      <p:ext uri="{BB962C8B-B14F-4D97-AF65-F5344CB8AC3E}">
        <p14:creationId xmlns:p14="http://schemas.microsoft.com/office/powerpoint/2010/main" val="617121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5B406E-FB1F-964F-AB7F-0B53403F2CB9}" type="datetimeFigureOut">
              <a:t>26/09/16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C4F444-50EC-E94A-9F55-E3113E077F52}" type="slidenum">
              <a:t>‹#›</a:t>
            </a:fld>
            <a:endParaRPr lang="en-US"/>
          </a:p>
        </p:txBody>
      </p:sp>
    </p:spTree>
    <p:extLst>
      <p:ext uri="{BB962C8B-B14F-4D97-AF65-F5344CB8AC3E}">
        <p14:creationId xmlns:p14="http://schemas.microsoft.com/office/powerpoint/2010/main" val="2488840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Date Placeholder 4"/>
          <p:cNvSpPr>
            <a:spLocks noGrp="1"/>
          </p:cNvSpPr>
          <p:nvPr>
            <p:ph type="dt" sz="half" idx="10"/>
          </p:nvPr>
        </p:nvSpPr>
        <p:spPr/>
        <p:txBody>
          <a:bodyPr/>
          <a:lstStyle/>
          <a:p>
            <a:fld id="{145B406E-FB1F-964F-AB7F-0B53403F2CB9}" type="datetimeFigureOut">
              <a:t>26/09/16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4F444-50EC-E94A-9F55-E3113E077F52}" type="slidenum">
              <a:t>‹#›</a:t>
            </a:fld>
            <a:endParaRPr lang="en-US"/>
          </a:p>
        </p:txBody>
      </p:sp>
    </p:spTree>
    <p:extLst>
      <p:ext uri="{BB962C8B-B14F-4D97-AF65-F5344CB8AC3E}">
        <p14:creationId xmlns:p14="http://schemas.microsoft.com/office/powerpoint/2010/main" val="1668257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Date Placeholder 4"/>
          <p:cNvSpPr>
            <a:spLocks noGrp="1"/>
          </p:cNvSpPr>
          <p:nvPr>
            <p:ph type="dt" sz="half" idx="10"/>
          </p:nvPr>
        </p:nvSpPr>
        <p:spPr/>
        <p:txBody>
          <a:bodyPr/>
          <a:lstStyle/>
          <a:p>
            <a:fld id="{145B406E-FB1F-964F-AB7F-0B53403F2CB9}" type="datetimeFigureOut">
              <a:t>26/09/16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4F444-50EC-E94A-9F55-E3113E077F52}" type="slidenum">
              <a:t>‹#›</a:t>
            </a:fld>
            <a:endParaRPr lang="en-US"/>
          </a:p>
        </p:txBody>
      </p:sp>
    </p:spTree>
    <p:extLst>
      <p:ext uri="{BB962C8B-B14F-4D97-AF65-F5344CB8AC3E}">
        <p14:creationId xmlns:p14="http://schemas.microsoft.com/office/powerpoint/2010/main" val="13147708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5B406E-FB1F-964F-AB7F-0B53403F2CB9}" type="datetimeFigureOut">
              <a:t>26/09/16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4F444-50EC-E94A-9F55-E3113E077F52}" type="slidenum">
              <a:t>‹#›</a:t>
            </a:fld>
            <a:endParaRPr lang="en-US"/>
          </a:p>
        </p:txBody>
      </p:sp>
    </p:spTree>
    <p:extLst>
      <p:ext uri="{BB962C8B-B14F-4D97-AF65-F5344CB8AC3E}">
        <p14:creationId xmlns:p14="http://schemas.microsoft.com/office/powerpoint/2010/main" val="200174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emf"/><Relationship Id="rId5" Type="http://schemas.openxmlformats.org/officeDocument/2006/relationships/image" Target="../media/image6.png"/><Relationship Id="rId1" Type="http://schemas.microsoft.com/office/2007/relationships/media" Target="../media/media1.m4a"/><Relationship Id="rId2" Type="http://schemas.openxmlformats.org/officeDocument/2006/relationships/audio" Target="../media/media1.m4a"/></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6.png"/><Relationship Id="rId1" Type="http://schemas.microsoft.com/office/2007/relationships/media" Target="../media/media1.m4a"/><Relationship Id="rId2" Type="http://schemas.openxmlformats.org/officeDocument/2006/relationships/audio" Target="../media/media1.m4a"/></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43350"/>
            <a:ext cx="7772400" cy="1470025"/>
          </a:xfrm>
        </p:spPr>
        <p:txBody>
          <a:bodyPr/>
          <a:lstStyle/>
          <a:p>
            <a:r>
              <a:rPr lang="en-US"/>
              <a:t>OMNISIA</a:t>
            </a:r>
          </a:p>
        </p:txBody>
      </p:sp>
      <p:sp>
        <p:nvSpPr>
          <p:cNvPr id="3" name="Subtitle 2"/>
          <p:cNvSpPr>
            <a:spLocks noGrp="1"/>
          </p:cNvSpPr>
          <p:nvPr>
            <p:ph type="subTitle" idx="1"/>
          </p:nvPr>
        </p:nvSpPr>
        <p:spPr>
          <a:xfrm>
            <a:off x="1371600" y="4140929"/>
            <a:ext cx="6400800" cy="608572"/>
          </a:xfrm>
        </p:spPr>
        <p:txBody>
          <a:bodyPr/>
          <a:lstStyle/>
          <a:p>
            <a:r>
              <a:rPr lang="en-US"/>
              <a:t>David Meredith</a:t>
            </a:r>
          </a:p>
          <a:p>
            <a:endParaRPr lang="en-US"/>
          </a:p>
        </p:txBody>
      </p:sp>
      <p:pic>
        <p:nvPicPr>
          <p:cNvPr id="4" name="Picture 3" descr="flag_yellow_hi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570" y="5355260"/>
            <a:ext cx="1959429" cy="1297121"/>
          </a:xfrm>
          <a:prstGeom prst="rect">
            <a:avLst/>
          </a:prstGeom>
        </p:spPr>
      </p:pic>
      <p:pic>
        <p:nvPicPr>
          <p:cNvPr id="5" name="Picture 4" descr="Lrn2Cre8-logocolou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544" y="5355260"/>
            <a:ext cx="1493654" cy="1297121"/>
          </a:xfrm>
          <a:prstGeom prst="rect">
            <a:avLst/>
          </a:prstGeom>
        </p:spPr>
      </p:pic>
      <p:pic>
        <p:nvPicPr>
          <p:cNvPr id="6" name="Picture 5" descr="AAU_LOGO_CMYK_U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4723" y="5355259"/>
            <a:ext cx="1843277" cy="1297121"/>
          </a:xfrm>
          <a:prstGeom prst="rect">
            <a:avLst/>
          </a:prstGeom>
        </p:spPr>
      </p:pic>
      <p:pic>
        <p:nvPicPr>
          <p:cNvPr id="8" name="Picture 7" descr="scor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2546350"/>
          </a:xfrm>
          <a:prstGeom prst="rect">
            <a:avLst/>
          </a:prstGeom>
        </p:spPr>
      </p:pic>
    </p:spTree>
    <p:extLst>
      <p:ext uri="{BB962C8B-B14F-4D97-AF65-F5344CB8AC3E}">
        <p14:creationId xmlns:p14="http://schemas.microsoft.com/office/powerpoint/2010/main" val="25297604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9410"/>
          </a:xfrm>
        </p:spPr>
        <p:txBody>
          <a:bodyPr/>
          <a:lstStyle/>
          <a:p>
            <a:r>
              <a:rPr lang="en-US"/>
              <a:t>SIATEC</a:t>
            </a:r>
          </a:p>
        </p:txBody>
      </p:sp>
      <p:sp>
        <p:nvSpPr>
          <p:cNvPr id="3" name="Content Placeholder 2"/>
          <p:cNvSpPr>
            <a:spLocks noGrp="1"/>
          </p:cNvSpPr>
          <p:nvPr>
            <p:ph idx="1"/>
          </p:nvPr>
        </p:nvSpPr>
        <p:spPr>
          <a:xfrm>
            <a:off x="457200" y="3680398"/>
            <a:ext cx="8229600" cy="2891467"/>
          </a:xfrm>
        </p:spPr>
        <p:txBody>
          <a:bodyPr>
            <a:normAutofit fontScale="85000" lnSpcReduction="20000"/>
          </a:bodyPr>
          <a:lstStyle/>
          <a:p>
            <a:r>
              <a:rPr lang="en-US"/>
              <a:t>numberOfNotes 692</a:t>
            </a:r>
          </a:p>
          <a:p>
            <a:r>
              <a:rPr lang="en-US"/>
              <a:t>compressionRatio 0.0024844809696656363</a:t>
            </a:r>
          </a:p>
          <a:p>
            <a:r>
              <a:rPr lang="en-US"/>
              <a:t>runningTime 3401</a:t>
            </a:r>
          </a:p>
          <a:p>
            <a:r>
              <a:rPr lang="en-US"/>
              <a:t>encodingLength 278529</a:t>
            </a:r>
          </a:p>
          <a:p>
            <a:r>
              <a:rPr lang="en-US"/>
              <a:t>encodingLengthWithoutResidualPointSet 278529</a:t>
            </a:r>
          </a:p>
          <a:p>
            <a:r>
              <a:rPr lang="en-US"/>
              <a:t>numberOfTECs 13079</a:t>
            </a:r>
          </a:p>
          <a:p>
            <a:r>
              <a:rPr lang="en-US"/>
              <a:t>isDiatonic true</a:t>
            </a:r>
          </a:p>
        </p:txBody>
      </p:sp>
      <p:pic>
        <p:nvPicPr>
          <p:cNvPr id="5" name="Picture 4"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4048"/>
            <a:ext cx="9144000" cy="2546350"/>
          </a:xfrm>
          <a:prstGeom prst="rect">
            <a:avLst/>
          </a:prstGeom>
        </p:spPr>
      </p:pic>
    </p:spTree>
    <p:extLst>
      <p:ext uri="{BB962C8B-B14F-4D97-AF65-F5344CB8AC3E}">
        <p14:creationId xmlns:p14="http://schemas.microsoft.com/office/powerpoint/2010/main" val="1754816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67544" y="476672"/>
            <a:ext cx="8162925" cy="769441"/>
          </a:xfrm>
        </p:spPr>
        <p:txBody>
          <a:bodyPr>
            <a:spAutoFit/>
          </a:bodyPr>
          <a:lstStyle/>
          <a:p>
            <a:r>
              <a:rPr lang="en-US"/>
              <a:t>COSIATEC</a:t>
            </a:r>
          </a:p>
        </p:txBody>
      </p:sp>
      <p:sp>
        <p:nvSpPr>
          <p:cNvPr id="82948" name="AutoShape 4"/>
          <p:cNvSpPr>
            <a:spLocks noChangeArrowheads="1"/>
          </p:cNvSpPr>
          <p:nvPr/>
        </p:nvSpPr>
        <p:spPr bwMode="auto">
          <a:xfrm>
            <a:off x="4076700" y="1484784"/>
            <a:ext cx="990600" cy="381000"/>
          </a:xfrm>
          <a:prstGeom prst="flowChartTerminator">
            <a:avLst/>
          </a:prstGeom>
          <a:solidFill>
            <a:schemeClr val="accent1"/>
          </a:solidFill>
          <a:ln w="9525">
            <a:solidFill>
              <a:schemeClr val="tx1"/>
            </a:solidFill>
            <a:miter lim="800000"/>
            <a:headEnd/>
            <a:tailEnd/>
          </a:ln>
        </p:spPr>
        <p:txBody>
          <a:bodyPr wrap="none" anchor="ctr"/>
          <a:lstStyle/>
          <a:p>
            <a:pPr algn="ctr"/>
            <a:r>
              <a:rPr lang="en-US" sz="1600"/>
              <a:t>Start</a:t>
            </a:r>
          </a:p>
        </p:txBody>
      </p:sp>
      <p:sp>
        <p:nvSpPr>
          <p:cNvPr id="82949" name="AutoShape 5"/>
          <p:cNvSpPr>
            <a:spLocks noChangeArrowheads="1"/>
          </p:cNvSpPr>
          <p:nvPr/>
        </p:nvSpPr>
        <p:spPr bwMode="auto">
          <a:xfrm>
            <a:off x="3733800" y="2018184"/>
            <a:ext cx="1676400" cy="381000"/>
          </a:xfrm>
          <a:prstGeom prst="flowChartInputOutput">
            <a:avLst/>
          </a:prstGeom>
          <a:solidFill>
            <a:schemeClr val="accent1"/>
          </a:solidFill>
          <a:ln w="9525">
            <a:solidFill>
              <a:schemeClr val="tx1"/>
            </a:solidFill>
            <a:miter lim="800000"/>
            <a:headEnd/>
            <a:tailEnd/>
          </a:ln>
        </p:spPr>
        <p:txBody>
          <a:bodyPr wrap="none" anchor="ctr"/>
          <a:lstStyle/>
          <a:p>
            <a:pPr algn="ctr"/>
            <a:r>
              <a:rPr lang="en-US" sz="1600"/>
              <a:t>Dataset</a:t>
            </a:r>
          </a:p>
        </p:txBody>
      </p:sp>
      <p:sp>
        <p:nvSpPr>
          <p:cNvPr id="82950" name="AutoShape 6"/>
          <p:cNvSpPr>
            <a:spLocks noChangeArrowheads="1"/>
          </p:cNvSpPr>
          <p:nvPr/>
        </p:nvSpPr>
        <p:spPr bwMode="auto">
          <a:xfrm>
            <a:off x="3924300" y="2551584"/>
            <a:ext cx="1295400"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SIATEC</a:t>
            </a:r>
          </a:p>
        </p:txBody>
      </p:sp>
      <p:sp>
        <p:nvSpPr>
          <p:cNvPr id="82951" name="AutoShape 7"/>
          <p:cNvSpPr>
            <a:spLocks noChangeArrowheads="1"/>
          </p:cNvSpPr>
          <p:nvPr/>
        </p:nvSpPr>
        <p:spPr bwMode="auto">
          <a:xfrm>
            <a:off x="1447800" y="3084984"/>
            <a:ext cx="6248400" cy="381000"/>
          </a:xfrm>
          <a:prstGeom prst="flowChartInputOutput">
            <a:avLst/>
          </a:prstGeom>
          <a:solidFill>
            <a:schemeClr val="accent1"/>
          </a:solidFill>
          <a:ln w="9525">
            <a:solidFill>
              <a:schemeClr val="tx1"/>
            </a:solidFill>
            <a:miter lim="800000"/>
            <a:headEnd/>
            <a:tailEnd/>
          </a:ln>
        </p:spPr>
        <p:txBody>
          <a:bodyPr wrap="none" anchor="ctr"/>
          <a:lstStyle/>
          <a:p>
            <a:pPr algn="ctr"/>
            <a:r>
              <a:rPr lang="en-US" sz="1600"/>
              <a:t>List of &lt;Pattern, Translator_set&gt; pairs</a:t>
            </a:r>
          </a:p>
        </p:txBody>
      </p:sp>
      <p:sp>
        <p:nvSpPr>
          <p:cNvPr id="82952" name="AutoShape 8"/>
          <p:cNvSpPr>
            <a:spLocks noChangeArrowheads="1"/>
          </p:cNvSpPr>
          <p:nvPr/>
        </p:nvSpPr>
        <p:spPr bwMode="auto">
          <a:xfrm>
            <a:off x="2095500" y="3618384"/>
            <a:ext cx="4953000"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Add best TEC, &lt;</a:t>
            </a:r>
            <a:r>
              <a:rPr lang="en-US" sz="1600" i="1"/>
              <a:t>P</a:t>
            </a:r>
            <a:r>
              <a:rPr lang="en-US" sz="1600"/>
              <a:t>,</a:t>
            </a:r>
            <a:r>
              <a:rPr lang="en-US" sz="1600" i="1"/>
              <a:t>V</a:t>
            </a:r>
            <a:r>
              <a:rPr lang="en-US" sz="1600"/>
              <a:t>&gt; to encoding</a:t>
            </a:r>
          </a:p>
        </p:txBody>
      </p:sp>
      <p:sp>
        <p:nvSpPr>
          <p:cNvPr id="82953" name="AutoShape 9"/>
          <p:cNvSpPr>
            <a:spLocks noChangeArrowheads="1"/>
          </p:cNvSpPr>
          <p:nvPr/>
        </p:nvSpPr>
        <p:spPr bwMode="auto">
          <a:xfrm>
            <a:off x="2069976" y="4151784"/>
            <a:ext cx="5022304"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Remove points covered by &lt;</a:t>
            </a:r>
            <a:r>
              <a:rPr lang="en-US" sz="1600" i="1"/>
              <a:t>P</a:t>
            </a:r>
            <a:r>
              <a:rPr lang="en-US" sz="1600"/>
              <a:t>,</a:t>
            </a:r>
            <a:r>
              <a:rPr lang="en-US" sz="1600" i="1"/>
              <a:t>V&gt;</a:t>
            </a:r>
            <a:r>
              <a:rPr lang="en-US" sz="1600"/>
              <a:t> from dataset</a:t>
            </a:r>
          </a:p>
        </p:txBody>
      </p:sp>
      <p:sp>
        <p:nvSpPr>
          <p:cNvPr id="82954" name="AutoShape 10"/>
          <p:cNvSpPr>
            <a:spLocks noChangeArrowheads="1"/>
          </p:cNvSpPr>
          <p:nvPr/>
        </p:nvSpPr>
        <p:spPr bwMode="auto">
          <a:xfrm>
            <a:off x="3276600" y="4685184"/>
            <a:ext cx="2590800" cy="1219200"/>
          </a:xfrm>
          <a:prstGeom prst="flowChartDecision">
            <a:avLst/>
          </a:prstGeom>
          <a:solidFill>
            <a:schemeClr val="accent1"/>
          </a:solidFill>
          <a:ln w="9525">
            <a:solidFill>
              <a:schemeClr val="tx1"/>
            </a:solidFill>
            <a:miter lim="800000"/>
            <a:headEnd/>
            <a:tailEnd/>
          </a:ln>
        </p:spPr>
        <p:txBody>
          <a:bodyPr wrap="none" anchor="ctr"/>
          <a:lstStyle/>
          <a:p>
            <a:pPr algn="ctr"/>
            <a:r>
              <a:rPr lang="en-US" sz="1600"/>
              <a:t>Is dataset empty?</a:t>
            </a:r>
          </a:p>
        </p:txBody>
      </p:sp>
      <p:sp>
        <p:nvSpPr>
          <p:cNvPr id="82955" name="AutoShape 11"/>
          <p:cNvSpPr>
            <a:spLocks noChangeArrowheads="1"/>
          </p:cNvSpPr>
          <p:nvPr/>
        </p:nvSpPr>
        <p:spPr bwMode="auto">
          <a:xfrm>
            <a:off x="3591251" y="6132984"/>
            <a:ext cx="1973560" cy="381000"/>
          </a:xfrm>
          <a:prstGeom prst="flowChartTerminator">
            <a:avLst/>
          </a:prstGeom>
          <a:solidFill>
            <a:schemeClr val="accent1"/>
          </a:solidFill>
          <a:ln w="9525">
            <a:solidFill>
              <a:schemeClr val="tx1"/>
            </a:solidFill>
            <a:miter lim="800000"/>
            <a:headEnd/>
            <a:tailEnd/>
          </a:ln>
        </p:spPr>
        <p:txBody>
          <a:bodyPr wrap="none" anchor="ctr"/>
          <a:lstStyle/>
          <a:p>
            <a:pPr algn="ctr"/>
            <a:r>
              <a:rPr lang="en-US" sz="1600"/>
              <a:t>Output encoding</a:t>
            </a:r>
          </a:p>
        </p:txBody>
      </p:sp>
      <p:sp>
        <p:nvSpPr>
          <p:cNvPr id="82956" name="Text Box 12"/>
          <p:cNvSpPr txBox="1">
            <a:spLocks noChangeArrowheads="1"/>
          </p:cNvSpPr>
          <p:nvPr/>
        </p:nvSpPr>
        <p:spPr bwMode="auto">
          <a:xfrm>
            <a:off x="5791200" y="4974109"/>
            <a:ext cx="6096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a:t>No</a:t>
            </a:r>
          </a:p>
        </p:txBody>
      </p:sp>
      <p:sp>
        <p:nvSpPr>
          <p:cNvPr id="82957" name="Text Box 13"/>
          <p:cNvSpPr txBox="1">
            <a:spLocks noChangeArrowheads="1"/>
          </p:cNvSpPr>
          <p:nvPr/>
        </p:nvSpPr>
        <p:spPr bwMode="auto">
          <a:xfrm>
            <a:off x="4724400" y="5751984"/>
            <a:ext cx="7620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a:t>Yes</a:t>
            </a:r>
          </a:p>
        </p:txBody>
      </p:sp>
      <p:cxnSp>
        <p:nvCxnSpPr>
          <p:cNvPr id="82958" name="AutoShape 14"/>
          <p:cNvCxnSpPr>
            <a:cxnSpLocks noChangeShapeType="1"/>
            <a:stCxn id="82948" idx="2"/>
            <a:endCxn id="82949" idx="1"/>
          </p:cNvCxnSpPr>
          <p:nvPr/>
        </p:nvCxnSpPr>
        <p:spPr bwMode="auto">
          <a:xfrm>
            <a:off x="4572000" y="18657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59" name="AutoShape 15"/>
          <p:cNvCxnSpPr>
            <a:cxnSpLocks noChangeShapeType="1"/>
            <a:stCxn id="82949" idx="4"/>
            <a:endCxn id="82950" idx="0"/>
          </p:cNvCxnSpPr>
          <p:nvPr/>
        </p:nvCxnSpPr>
        <p:spPr bwMode="auto">
          <a:xfrm>
            <a:off x="4572000" y="23991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1" name="AutoShape 17"/>
          <p:cNvCxnSpPr>
            <a:cxnSpLocks noChangeShapeType="1"/>
            <a:stCxn id="82950" idx="2"/>
            <a:endCxn id="82951" idx="1"/>
          </p:cNvCxnSpPr>
          <p:nvPr/>
        </p:nvCxnSpPr>
        <p:spPr bwMode="auto">
          <a:xfrm>
            <a:off x="4572000" y="29325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2" name="AutoShape 18"/>
          <p:cNvCxnSpPr>
            <a:cxnSpLocks noChangeShapeType="1"/>
            <a:stCxn id="82951" idx="4"/>
            <a:endCxn id="82952" idx="0"/>
          </p:cNvCxnSpPr>
          <p:nvPr/>
        </p:nvCxnSpPr>
        <p:spPr bwMode="auto">
          <a:xfrm>
            <a:off x="4572000" y="34659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3" name="AutoShape 19"/>
          <p:cNvCxnSpPr>
            <a:cxnSpLocks noChangeShapeType="1"/>
            <a:stCxn id="82952" idx="2"/>
            <a:endCxn id="82953" idx="0"/>
          </p:cNvCxnSpPr>
          <p:nvPr/>
        </p:nvCxnSpPr>
        <p:spPr bwMode="auto">
          <a:xfrm>
            <a:off x="4572000" y="3999384"/>
            <a:ext cx="9128"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4" name="AutoShape 20"/>
          <p:cNvCxnSpPr>
            <a:cxnSpLocks noChangeShapeType="1"/>
            <a:stCxn id="82953" idx="2"/>
            <a:endCxn id="82954" idx="0"/>
          </p:cNvCxnSpPr>
          <p:nvPr/>
        </p:nvCxnSpPr>
        <p:spPr bwMode="auto">
          <a:xfrm flipH="1">
            <a:off x="4572000" y="4532784"/>
            <a:ext cx="9128"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5" name="AutoShape 21"/>
          <p:cNvCxnSpPr>
            <a:cxnSpLocks noChangeShapeType="1"/>
            <a:stCxn id="82954" idx="2"/>
            <a:endCxn id="82955" idx="0"/>
          </p:cNvCxnSpPr>
          <p:nvPr/>
        </p:nvCxnSpPr>
        <p:spPr bwMode="auto">
          <a:xfrm>
            <a:off x="4572000" y="5904384"/>
            <a:ext cx="6031" cy="2286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7" name="AutoShape 23"/>
          <p:cNvCxnSpPr>
            <a:cxnSpLocks noChangeShapeType="1"/>
            <a:stCxn id="82954" idx="3"/>
            <a:endCxn id="82949" idx="5"/>
          </p:cNvCxnSpPr>
          <p:nvPr/>
        </p:nvCxnSpPr>
        <p:spPr bwMode="auto">
          <a:xfrm flipH="1" flipV="1">
            <a:off x="5240338" y="2208684"/>
            <a:ext cx="627062" cy="3086100"/>
          </a:xfrm>
          <a:prstGeom prst="bentConnector3">
            <a:avLst>
              <a:gd name="adj1" fmla="val -408611"/>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9567216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87223"/>
          </a:xfrm>
        </p:spPr>
        <p:txBody>
          <a:bodyPr/>
          <a:lstStyle/>
          <a:p>
            <a:r>
              <a:rPr lang="en-US"/>
              <a:t>COSIATEC</a:t>
            </a:r>
          </a:p>
        </p:txBody>
      </p:sp>
      <p:sp>
        <p:nvSpPr>
          <p:cNvPr id="3" name="Content Placeholder 2"/>
          <p:cNvSpPr>
            <a:spLocks noGrp="1"/>
          </p:cNvSpPr>
          <p:nvPr>
            <p:ph idx="1"/>
          </p:nvPr>
        </p:nvSpPr>
        <p:spPr>
          <a:xfrm>
            <a:off x="457200" y="3708211"/>
            <a:ext cx="8229600" cy="2943525"/>
          </a:xfrm>
        </p:spPr>
        <p:txBody>
          <a:bodyPr>
            <a:normAutofit fontScale="62500" lnSpcReduction="20000"/>
          </a:bodyPr>
          <a:lstStyle/>
          <a:p>
            <a:r>
              <a:rPr lang="en-US"/>
              <a:t>numberOfNotes 692</a:t>
            </a:r>
          </a:p>
          <a:p>
            <a:r>
              <a:rPr lang="en-US"/>
              <a:t>compressionRatio 2.276315789473684</a:t>
            </a:r>
          </a:p>
          <a:p>
            <a:r>
              <a:rPr lang="en-US"/>
              <a:t>runningTime 13813</a:t>
            </a:r>
          </a:p>
          <a:p>
            <a:r>
              <a:rPr lang="en-US"/>
              <a:t>encodingLength 304</a:t>
            </a:r>
          </a:p>
          <a:p>
            <a:r>
              <a:rPr lang="en-US"/>
              <a:t>encodingLengthWithoutResidualPointSet 279</a:t>
            </a:r>
          </a:p>
          <a:p>
            <a:r>
              <a:rPr lang="en-US"/>
              <a:t>numberOfResidualPoints 25</a:t>
            </a:r>
          </a:p>
          <a:p>
            <a:r>
              <a:rPr lang="en-US"/>
              <a:t>percentageOfResidualPoints 3.61271676300578</a:t>
            </a:r>
          </a:p>
          <a:p>
            <a:r>
              <a:rPr lang="en-US"/>
              <a:t>compressionRatioWithoutResidualPointSet 2.390681003584229</a:t>
            </a:r>
          </a:p>
          <a:p>
            <a:r>
              <a:rPr lang="en-US"/>
              <a:t>numberOfTECs 37</a:t>
            </a:r>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1861"/>
            <a:ext cx="9144000" cy="2546350"/>
          </a:xfrm>
          <a:prstGeom prst="rect">
            <a:avLst/>
          </a:prstGeom>
        </p:spPr>
      </p:pic>
    </p:spTree>
    <p:extLst>
      <p:ext uri="{BB962C8B-B14F-4D97-AF65-F5344CB8AC3E}">
        <p14:creationId xmlns:p14="http://schemas.microsoft.com/office/powerpoint/2010/main" val="2738606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SIATECCompress</a:t>
            </a:r>
          </a:p>
        </p:txBody>
      </p:sp>
      <p:pic>
        <p:nvPicPr>
          <p:cNvPr id="4" name="Picture 3"/>
          <p:cNvPicPr>
            <a:picLocks noChangeAspect="1"/>
          </p:cNvPicPr>
          <p:nvPr/>
        </p:nvPicPr>
        <p:blipFill>
          <a:blip r:embed="rId2"/>
          <a:stretch>
            <a:fillRect/>
          </a:stretch>
        </p:blipFill>
        <p:spPr>
          <a:xfrm>
            <a:off x="467544" y="1412776"/>
            <a:ext cx="5904656" cy="4607948"/>
          </a:xfrm>
          <a:prstGeom prst="rect">
            <a:avLst/>
          </a:prstGeom>
        </p:spPr>
      </p:pic>
      <p:sp>
        <p:nvSpPr>
          <p:cNvPr id="5" name="Rounded Rectangular Callout 4"/>
          <p:cNvSpPr/>
          <p:nvPr/>
        </p:nvSpPr>
        <p:spPr>
          <a:xfrm>
            <a:off x="5148064" y="4365104"/>
            <a:ext cx="3528392" cy="1800200"/>
          </a:xfrm>
          <a:prstGeom prst="wedgeRoundRectCallout">
            <a:avLst>
              <a:gd name="adj1" fmla="val -81515"/>
              <a:gd name="adj2" fmla="val -7122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Adds a TEC to encoding if its &lt;P,Θ&gt; representation is shorter than the set of new points covered</a:t>
            </a:r>
          </a:p>
        </p:txBody>
      </p:sp>
    </p:spTree>
    <p:extLst>
      <p:ext uri="{BB962C8B-B14F-4D97-AF65-F5344CB8AC3E}">
        <p14:creationId xmlns:p14="http://schemas.microsoft.com/office/powerpoint/2010/main" val="3369617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SIATECCompress</a:t>
            </a:r>
          </a:p>
        </p:txBody>
      </p:sp>
      <p:sp>
        <p:nvSpPr>
          <p:cNvPr id="3" name="Content Placeholder 2"/>
          <p:cNvSpPr>
            <a:spLocks noGrp="1"/>
          </p:cNvSpPr>
          <p:nvPr>
            <p:ph idx="1"/>
          </p:nvPr>
        </p:nvSpPr>
        <p:spPr>
          <a:xfrm>
            <a:off x="457200" y="3972656"/>
            <a:ext cx="8229600" cy="2552250"/>
          </a:xfrm>
        </p:spPr>
        <p:txBody>
          <a:bodyPr>
            <a:normAutofit fontScale="47500" lnSpcReduction="20000"/>
          </a:bodyPr>
          <a:lstStyle/>
          <a:p>
            <a:r>
              <a:rPr lang="en-US"/>
              <a:t>numberOfNotes 692</a:t>
            </a:r>
          </a:p>
          <a:p>
            <a:r>
              <a:rPr lang="en-US"/>
              <a:t>compressionRatio 1.3568627450980393</a:t>
            </a:r>
          </a:p>
          <a:p>
            <a:r>
              <a:rPr lang="en-US"/>
              <a:t>runningTime 7271</a:t>
            </a:r>
          </a:p>
          <a:p>
            <a:r>
              <a:rPr lang="en-US"/>
              <a:t>encodingLength 510</a:t>
            </a:r>
          </a:p>
          <a:p>
            <a:r>
              <a:rPr lang="en-US"/>
              <a:t>encodingLengthWithoutResidualPointSet 422</a:t>
            </a:r>
          </a:p>
          <a:p>
            <a:r>
              <a:rPr lang="en-US"/>
              <a:t>numberOfResidualPoints 88</a:t>
            </a:r>
          </a:p>
          <a:p>
            <a:r>
              <a:rPr lang="en-US"/>
              <a:t>percentageOfResidualPoints 12.716763005780347</a:t>
            </a:r>
          </a:p>
          <a:p>
            <a:r>
              <a:rPr lang="en-US"/>
              <a:t>compressionRatioWithoutResidualPointSet 1.4312796208530805</a:t>
            </a:r>
          </a:p>
          <a:p>
            <a:r>
              <a:rPr lang="en-US"/>
              <a:t>numberOfTECs 29</a:t>
            </a:r>
          </a:p>
          <a:p>
            <a:r>
              <a:rPr lang="en-US"/>
              <a:t>isDiatonic true</a:t>
            </a:r>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1266"/>
            <a:ext cx="9144000" cy="2546350"/>
          </a:xfrm>
          <a:prstGeom prst="rect">
            <a:avLst/>
          </a:prstGeom>
        </p:spPr>
      </p:pic>
    </p:spTree>
    <p:extLst>
      <p:ext uri="{BB962C8B-B14F-4D97-AF65-F5344CB8AC3E}">
        <p14:creationId xmlns:p14="http://schemas.microsoft.com/office/powerpoint/2010/main" val="2170487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a:t>Forth’s algorithm </a:t>
            </a:r>
            <a:br>
              <a:rPr lang="en-US" sz="4000"/>
            </a:br>
            <a:r>
              <a:rPr lang="en-US" sz="4000"/>
              <a:t>(Forth 2012, Forth and Wiggins 2009)</a:t>
            </a:r>
          </a:p>
        </p:txBody>
      </p:sp>
      <p:pic>
        <p:nvPicPr>
          <p:cNvPr id="4" name="Picture 3"/>
          <p:cNvPicPr>
            <a:picLocks noChangeAspect="1"/>
          </p:cNvPicPr>
          <p:nvPr/>
        </p:nvPicPr>
        <p:blipFill>
          <a:blip r:embed="rId2"/>
          <a:stretch>
            <a:fillRect/>
          </a:stretch>
        </p:blipFill>
        <p:spPr>
          <a:xfrm>
            <a:off x="611560" y="2132856"/>
            <a:ext cx="7851170" cy="2664296"/>
          </a:xfrm>
          <a:prstGeom prst="rect">
            <a:avLst/>
          </a:prstGeom>
        </p:spPr>
      </p:pic>
    </p:spTree>
    <p:extLst>
      <p:ext uri="{BB962C8B-B14F-4D97-AF65-F5344CB8AC3E}">
        <p14:creationId xmlns:p14="http://schemas.microsoft.com/office/powerpoint/2010/main" val="2154949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0608"/>
          </a:xfrm>
        </p:spPr>
        <p:txBody>
          <a:bodyPr/>
          <a:lstStyle/>
          <a:p>
            <a:r>
              <a:rPr lang="en-US"/>
              <a:t>Forth</a:t>
            </a:r>
          </a:p>
        </p:txBody>
      </p:sp>
      <p:sp>
        <p:nvSpPr>
          <p:cNvPr id="3" name="Content Placeholder 2"/>
          <p:cNvSpPr>
            <a:spLocks noGrp="1"/>
          </p:cNvSpPr>
          <p:nvPr>
            <p:ph idx="1"/>
          </p:nvPr>
        </p:nvSpPr>
        <p:spPr>
          <a:xfrm>
            <a:off x="457200" y="3721596"/>
            <a:ext cx="8229600" cy="3027488"/>
          </a:xfrm>
        </p:spPr>
        <p:txBody>
          <a:bodyPr>
            <a:normAutofit fontScale="55000" lnSpcReduction="20000"/>
          </a:bodyPr>
          <a:lstStyle/>
          <a:p>
            <a:r>
              <a:rPr lang="en-US"/>
              <a:t>numberOfNotes 692</a:t>
            </a:r>
          </a:p>
          <a:p>
            <a:r>
              <a:rPr lang="en-US"/>
              <a:t>compressionRatio 0.9153439153439153</a:t>
            </a:r>
          </a:p>
          <a:p>
            <a:r>
              <a:rPr lang="en-US"/>
              <a:t>runningTime 4842</a:t>
            </a:r>
          </a:p>
          <a:p>
            <a:r>
              <a:rPr lang="en-US"/>
              <a:t>encodingLength 756</a:t>
            </a:r>
          </a:p>
          <a:p>
            <a:r>
              <a:rPr lang="en-US"/>
              <a:t>encodingLengthWithoutResidualPointSet 726</a:t>
            </a:r>
          </a:p>
          <a:p>
            <a:r>
              <a:rPr lang="en-US"/>
              <a:t>numberOfResidualPoints 30</a:t>
            </a:r>
          </a:p>
          <a:p>
            <a:r>
              <a:rPr lang="en-US"/>
              <a:t>percentageOfResidualPoints 4.335260115606936</a:t>
            </a:r>
          </a:p>
          <a:p>
            <a:r>
              <a:rPr lang="en-US"/>
              <a:t>compressionRatioWithoutResidualPointSet 0.9118457300275482</a:t>
            </a:r>
          </a:p>
          <a:p>
            <a:r>
              <a:rPr lang="en-US"/>
              <a:t>numberOfTECs 11</a:t>
            </a:r>
          </a:p>
          <a:p>
            <a:r>
              <a:rPr lang="en-US"/>
              <a:t>isDiatonic true</a:t>
            </a:r>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5246"/>
            <a:ext cx="9144000" cy="2546350"/>
          </a:xfrm>
          <a:prstGeom prst="rect">
            <a:avLst/>
          </a:prstGeom>
        </p:spPr>
      </p:pic>
    </p:spTree>
    <p:extLst>
      <p:ext uri="{BB962C8B-B14F-4D97-AF65-F5344CB8AC3E}">
        <p14:creationId xmlns:p14="http://schemas.microsoft.com/office/powerpoint/2010/main" val="2095510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Switches on Forth’s algorithm</a:t>
            </a:r>
          </a:p>
        </p:txBody>
      </p:sp>
      <p:sp>
        <p:nvSpPr>
          <p:cNvPr id="3" name="Content Placeholder 2"/>
          <p:cNvSpPr>
            <a:spLocks noGrp="1"/>
          </p:cNvSpPr>
          <p:nvPr>
            <p:ph idx="1"/>
          </p:nvPr>
        </p:nvSpPr>
        <p:spPr/>
        <p:txBody>
          <a:bodyPr>
            <a:normAutofit fontScale="70000" lnSpcReduction="20000"/>
          </a:bodyPr>
          <a:lstStyle/>
          <a:p>
            <a:r>
              <a:rPr lang="en-US"/>
              <a:t>-crlow	Minimum compression ratio in Forth's algorithm. Default is 0.2.</a:t>
            </a:r>
          </a:p>
          <a:p>
            <a:r>
              <a:rPr lang="en-US"/>
              <a:t>-crhi	Maximum compression ratio in Forth's algorithm. Default is 1.0.</a:t>
            </a:r>
          </a:p>
          <a:p>
            <a:r>
              <a:rPr lang="en-US"/>
              <a:t>-comlow	Minimum compactness threshold in Forth's algorithm. Default is 0.2</a:t>
            </a:r>
          </a:p>
          <a:p>
            <a:r>
              <a:rPr lang="en-US"/>
              <a:t>-comhi	Maximum compactness threshold in Forth's algorithm. Default is 1,0</a:t>
            </a:r>
          </a:p>
          <a:p>
            <a:r>
              <a:rPr lang="en-US"/>
              <a:t>-cmin	c_min threshold in Forth's algorithm. Default is 15</a:t>
            </a:r>
          </a:p>
          <a:p>
            <a:r>
              <a:rPr lang="en-US"/>
              <a:t>-sigmin	sigma_min threshold in Forth's algorithm. Default is 0.5.</a:t>
            </a:r>
          </a:p>
          <a:p>
            <a:r>
              <a:rPr lang="en-US"/>
              <a:t>-bbcomp 	If present, use bounding-box compactness in Forth's algorithm instead of within-voice segment compactness.</a:t>
            </a:r>
          </a:p>
        </p:txBody>
      </p:sp>
    </p:spTree>
    <p:extLst>
      <p:ext uri="{BB962C8B-B14F-4D97-AF65-F5344CB8AC3E}">
        <p14:creationId xmlns:p14="http://schemas.microsoft.com/office/powerpoint/2010/main" val="1387453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Forth with crlow = 0.4, crhi = 0.6</a:t>
            </a:r>
          </a:p>
        </p:txBody>
      </p:sp>
      <p:sp>
        <p:nvSpPr>
          <p:cNvPr id="3" name="Content Placeholder 2"/>
          <p:cNvSpPr>
            <a:spLocks noGrp="1"/>
          </p:cNvSpPr>
          <p:nvPr>
            <p:ph idx="1"/>
          </p:nvPr>
        </p:nvSpPr>
        <p:spPr>
          <a:xfrm>
            <a:off x="457200" y="4371398"/>
            <a:ext cx="8229600" cy="2141394"/>
          </a:xfrm>
        </p:spPr>
        <p:txBody>
          <a:bodyPr>
            <a:normAutofit fontScale="40000" lnSpcReduction="20000"/>
          </a:bodyPr>
          <a:lstStyle/>
          <a:p>
            <a:r>
              <a:rPr lang="en-US"/>
              <a:t>numberOfNotes 692</a:t>
            </a:r>
          </a:p>
          <a:p>
            <a:r>
              <a:rPr lang="en-US"/>
              <a:t>compressionRatio 1.291044776119403</a:t>
            </a:r>
          </a:p>
          <a:p>
            <a:r>
              <a:rPr lang="en-US"/>
              <a:t>runningTime 5205</a:t>
            </a:r>
          </a:p>
          <a:p>
            <a:r>
              <a:rPr lang="en-US"/>
              <a:t>encodingLength 536</a:t>
            </a:r>
          </a:p>
          <a:p>
            <a:r>
              <a:rPr lang="en-US"/>
              <a:t>encodingLengthWithoutResidualPointSet 241</a:t>
            </a:r>
          </a:p>
          <a:p>
            <a:r>
              <a:rPr lang="en-US"/>
              <a:t>numberOfResidualPoints 295</a:t>
            </a:r>
          </a:p>
          <a:p>
            <a:r>
              <a:rPr lang="en-US"/>
              <a:t>percentageOfResidualPoints 42.630057803468205</a:t>
            </a:r>
          </a:p>
          <a:p>
            <a:r>
              <a:rPr lang="en-US"/>
              <a:t>compressionRatioWithoutResidualPointSet 1.6473029045643153</a:t>
            </a:r>
          </a:p>
          <a:p>
            <a:r>
              <a:rPr lang="en-US"/>
              <a:t>numberOfTECs 10</a:t>
            </a:r>
          </a:p>
          <a:p>
            <a:r>
              <a:rPr lang="en-US"/>
              <a:t>isDiatonic true</a:t>
            </a:r>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4920"/>
            <a:ext cx="9144000" cy="2546350"/>
          </a:xfrm>
          <a:prstGeom prst="rect">
            <a:avLst/>
          </a:prstGeom>
        </p:spPr>
      </p:pic>
    </p:spTree>
    <p:extLst>
      <p:ext uri="{BB962C8B-B14F-4D97-AF65-F5344CB8AC3E}">
        <p14:creationId xmlns:p14="http://schemas.microsoft.com/office/powerpoint/2010/main" val="537736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2654"/>
          </a:xfrm>
        </p:spPr>
        <p:txBody>
          <a:bodyPr>
            <a:normAutofit fontScale="90000"/>
          </a:bodyPr>
          <a:lstStyle/>
          <a:p>
            <a:r>
              <a:rPr lang="en-US"/>
              <a:t>Forth with bbcomp</a:t>
            </a:r>
          </a:p>
        </p:txBody>
      </p:sp>
      <p:sp>
        <p:nvSpPr>
          <p:cNvPr id="3" name="Content Placeholder 2"/>
          <p:cNvSpPr>
            <a:spLocks noGrp="1"/>
          </p:cNvSpPr>
          <p:nvPr>
            <p:ph idx="1"/>
          </p:nvPr>
        </p:nvSpPr>
        <p:spPr>
          <a:xfrm>
            <a:off x="457200" y="3677291"/>
            <a:ext cx="8229600" cy="2906687"/>
          </a:xfrm>
        </p:spPr>
        <p:txBody>
          <a:bodyPr>
            <a:normAutofit fontScale="55000" lnSpcReduction="20000"/>
          </a:bodyPr>
          <a:lstStyle/>
          <a:p>
            <a:r>
              <a:rPr lang="en-US"/>
              <a:t>numberOfNotes 692</a:t>
            </a:r>
          </a:p>
          <a:p>
            <a:r>
              <a:rPr lang="en-US"/>
              <a:t>compressionRatio 1.0581039755351682</a:t>
            </a:r>
          </a:p>
          <a:p>
            <a:r>
              <a:rPr lang="en-US"/>
              <a:t>runningTime 4571</a:t>
            </a:r>
          </a:p>
          <a:p>
            <a:r>
              <a:rPr lang="en-US"/>
              <a:t>encodingLength 654</a:t>
            </a:r>
          </a:p>
          <a:p>
            <a:r>
              <a:rPr lang="en-US"/>
              <a:t>encodingLengthWithoutResidualPointSet 607</a:t>
            </a:r>
          </a:p>
          <a:p>
            <a:r>
              <a:rPr lang="en-US"/>
              <a:t>numberOfResidualPoints 47</a:t>
            </a:r>
          </a:p>
          <a:p>
            <a:r>
              <a:rPr lang="en-US"/>
              <a:t>percentageOfResidualPoints 6.791907514450867</a:t>
            </a:r>
          </a:p>
          <a:p>
            <a:r>
              <a:rPr lang="en-US"/>
              <a:t>compressionRatioWithoutResidualPointSet 1.0626029654036244</a:t>
            </a:r>
          </a:p>
          <a:p>
            <a:r>
              <a:rPr lang="en-US"/>
              <a:t>numberOfTECs 9</a:t>
            </a:r>
          </a:p>
          <a:p>
            <a:r>
              <a:rPr lang="en-US"/>
              <a:t>isDiatonic true</a:t>
            </a:r>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7292"/>
            <a:ext cx="9144000" cy="2546350"/>
          </a:xfrm>
          <a:prstGeom prst="rect">
            <a:avLst/>
          </a:prstGeom>
        </p:spPr>
      </p:pic>
    </p:spTree>
    <p:extLst>
      <p:ext uri="{BB962C8B-B14F-4D97-AF65-F5344CB8AC3E}">
        <p14:creationId xmlns:p14="http://schemas.microsoft.com/office/powerpoint/2010/main" val="2254673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OMNISIA</a:t>
            </a:r>
          </a:p>
        </p:txBody>
      </p:sp>
      <p:sp>
        <p:nvSpPr>
          <p:cNvPr id="3" name="Content Placeholder 2"/>
          <p:cNvSpPr>
            <a:spLocks noGrp="1"/>
          </p:cNvSpPr>
          <p:nvPr>
            <p:ph idx="1"/>
          </p:nvPr>
        </p:nvSpPr>
        <p:spPr/>
        <p:txBody>
          <a:bodyPr>
            <a:normAutofit/>
          </a:bodyPr>
          <a:lstStyle/>
          <a:p>
            <a:r>
              <a:rPr lang="en-US"/>
              <a:t>OMNISIA is an implementation in Java of the following SIA-based algorithms</a:t>
            </a:r>
          </a:p>
          <a:p>
            <a:pPr lvl="1"/>
            <a:r>
              <a:rPr lang="en-US"/>
              <a:t>SIA</a:t>
            </a:r>
          </a:p>
          <a:p>
            <a:pPr lvl="1"/>
            <a:r>
              <a:rPr lang="en-US"/>
              <a:t>SIATEC</a:t>
            </a:r>
          </a:p>
          <a:p>
            <a:pPr lvl="1"/>
            <a:r>
              <a:rPr lang="en-US"/>
              <a:t>COSIATEC</a:t>
            </a:r>
          </a:p>
          <a:p>
            <a:pPr lvl="1"/>
            <a:r>
              <a:rPr lang="en-US"/>
              <a:t>Forth’s algorithm</a:t>
            </a:r>
          </a:p>
          <a:p>
            <a:pPr lvl="1"/>
            <a:r>
              <a:rPr lang="en-US"/>
              <a:t>SIATECCompress</a:t>
            </a:r>
          </a:p>
          <a:p>
            <a:pPr lvl="1"/>
            <a:r>
              <a:rPr lang="en-US"/>
              <a:t>RecurSIA</a:t>
            </a:r>
          </a:p>
        </p:txBody>
      </p:sp>
    </p:spTree>
    <p:extLst>
      <p:ext uri="{BB962C8B-B14F-4D97-AF65-F5344CB8AC3E}">
        <p14:creationId xmlns:p14="http://schemas.microsoft.com/office/powerpoint/2010/main" val="3017298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260"/>
            <a:ext cx="8229600" cy="847748"/>
          </a:xfrm>
        </p:spPr>
        <p:txBody>
          <a:bodyPr/>
          <a:lstStyle/>
          <a:p>
            <a:r>
              <a:rPr lang="en-US"/>
              <a:t>RecurSIA with COSIATEC</a:t>
            </a:r>
          </a:p>
        </p:txBody>
      </p:sp>
      <p:sp>
        <p:nvSpPr>
          <p:cNvPr id="3" name="Content Placeholder 2"/>
          <p:cNvSpPr>
            <a:spLocks noGrp="1"/>
          </p:cNvSpPr>
          <p:nvPr>
            <p:ph idx="1"/>
          </p:nvPr>
        </p:nvSpPr>
        <p:spPr>
          <a:xfrm>
            <a:off x="457200" y="5139346"/>
            <a:ext cx="8229600" cy="649802"/>
          </a:xfrm>
        </p:spPr>
        <p:txBody>
          <a:bodyPr/>
          <a:lstStyle/>
          <a:p>
            <a:r>
              <a:rPr lang="en-US"/>
              <a:t>RecurSIA with COSIATEC</a:t>
            </a:r>
          </a:p>
        </p:txBody>
      </p:sp>
      <p:sp>
        <p:nvSpPr>
          <p:cNvPr id="4" name="Content Placeholder 2"/>
          <p:cNvSpPr txBox="1">
            <a:spLocks/>
          </p:cNvSpPr>
          <p:nvPr/>
        </p:nvSpPr>
        <p:spPr>
          <a:xfrm>
            <a:off x="742497" y="3299529"/>
            <a:ext cx="8229600" cy="8528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COSIATEC</a:t>
            </a:r>
          </a:p>
        </p:txBody>
      </p:sp>
      <p:pic>
        <p:nvPicPr>
          <p:cNvPr id="6" name="Picture 5"/>
          <p:cNvPicPr>
            <a:picLocks noChangeAspect="1"/>
          </p:cNvPicPr>
          <p:nvPr/>
        </p:nvPicPr>
        <p:blipFill>
          <a:blip r:embed="rId2"/>
          <a:stretch>
            <a:fillRect/>
          </a:stretch>
        </p:blipFill>
        <p:spPr>
          <a:xfrm>
            <a:off x="0" y="5789148"/>
            <a:ext cx="9144000" cy="822614"/>
          </a:xfrm>
          <a:prstGeom prst="rect">
            <a:avLst/>
          </a:prstGeom>
        </p:spPr>
      </p:pic>
      <p:pic>
        <p:nvPicPr>
          <p:cNvPr id="7" name="Picture 6" descr="Screen Shot 2016-09-27 at 01.39.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7710"/>
            <a:ext cx="9144000" cy="1248443"/>
          </a:xfrm>
          <a:prstGeom prst="rect">
            <a:avLst/>
          </a:prstGeom>
        </p:spPr>
      </p:pic>
      <p:pic>
        <p:nvPicPr>
          <p:cNvPr id="8" name="Picture 7" descr="bwv846b-d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0398"/>
            <a:ext cx="9144000" cy="2546350"/>
          </a:xfrm>
          <a:prstGeom prst="rect">
            <a:avLst/>
          </a:prstGeom>
        </p:spPr>
      </p:pic>
    </p:spTree>
    <p:extLst>
      <p:ext uri="{BB962C8B-B14F-4D97-AF65-F5344CB8AC3E}">
        <p14:creationId xmlns:p14="http://schemas.microsoft.com/office/powerpoint/2010/main" val="3928571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RecurSIA with COSIATEC</a:t>
            </a:r>
          </a:p>
        </p:txBody>
      </p:sp>
      <p:sp>
        <p:nvSpPr>
          <p:cNvPr id="4" name="Content Placeholder 3"/>
          <p:cNvSpPr>
            <a:spLocks noGrp="1"/>
          </p:cNvSpPr>
          <p:nvPr>
            <p:ph sz="half" idx="1"/>
          </p:nvPr>
        </p:nvSpPr>
        <p:spPr/>
        <p:txBody>
          <a:bodyPr>
            <a:normAutofit fontScale="77500" lnSpcReduction="20000"/>
          </a:bodyPr>
          <a:lstStyle/>
          <a:p>
            <a:r>
              <a:rPr lang="en-US"/>
              <a:t>COSIATEC</a:t>
            </a:r>
          </a:p>
          <a:p>
            <a:r>
              <a:rPr lang="en-US"/>
              <a:t>numberOfNotes 729</a:t>
            </a:r>
          </a:p>
          <a:p>
            <a:r>
              <a:rPr lang="en-US"/>
              <a:t>compressionRatio 2.904</a:t>
            </a:r>
          </a:p>
          <a:p>
            <a:r>
              <a:rPr lang="en-US"/>
              <a:t>runningTime 10026</a:t>
            </a:r>
          </a:p>
          <a:p>
            <a:r>
              <a:rPr lang="en-US"/>
              <a:t>encodingLength 251</a:t>
            </a:r>
          </a:p>
          <a:p>
            <a:r>
              <a:rPr lang="en-US"/>
              <a:t>encodingLengthWithoutResidualPointSet 225</a:t>
            </a:r>
          </a:p>
          <a:p>
            <a:r>
              <a:rPr lang="en-US"/>
              <a:t>numberOfResidualPoints 26</a:t>
            </a:r>
          </a:p>
          <a:p>
            <a:r>
              <a:rPr lang="en-US"/>
              <a:t>percentageOfResidualPoints 3.566</a:t>
            </a:r>
          </a:p>
          <a:p>
            <a:r>
              <a:rPr lang="en-US"/>
              <a:t>compressionRatioWithoutResidualPointSet 3.124</a:t>
            </a:r>
          </a:p>
          <a:p>
            <a:r>
              <a:rPr lang="en-US"/>
              <a:t>numberOfTECs 30</a:t>
            </a:r>
          </a:p>
        </p:txBody>
      </p:sp>
      <p:sp>
        <p:nvSpPr>
          <p:cNvPr id="5" name="Content Placeholder 4"/>
          <p:cNvSpPr>
            <a:spLocks noGrp="1"/>
          </p:cNvSpPr>
          <p:nvPr>
            <p:ph sz="half" idx="2"/>
          </p:nvPr>
        </p:nvSpPr>
        <p:spPr/>
        <p:txBody>
          <a:bodyPr>
            <a:normAutofit fontScale="77500" lnSpcReduction="20000"/>
          </a:bodyPr>
          <a:lstStyle/>
          <a:p>
            <a:r>
              <a:rPr lang="en-US"/>
              <a:t>RecurSIA with COSIATEC</a:t>
            </a:r>
          </a:p>
          <a:p>
            <a:r>
              <a:rPr lang="en-US"/>
              <a:t>numberOfNotes 729</a:t>
            </a:r>
          </a:p>
          <a:p>
            <a:r>
              <a:rPr lang="en-US"/>
              <a:t>compressionRatio 2.927</a:t>
            </a:r>
          </a:p>
          <a:p>
            <a:r>
              <a:rPr lang="en-US"/>
              <a:t>runningTime 9846</a:t>
            </a:r>
          </a:p>
          <a:p>
            <a:r>
              <a:rPr lang="en-US"/>
              <a:t>encodingLength 249</a:t>
            </a:r>
          </a:p>
          <a:p>
            <a:r>
              <a:rPr lang="en-US"/>
              <a:t>encodingLengthWithoutResidualPointSet 223</a:t>
            </a:r>
          </a:p>
          <a:p>
            <a:r>
              <a:rPr lang="en-US"/>
              <a:t>numberOfResidualPoints 26</a:t>
            </a:r>
          </a:p>
          <a:p>
            <a:r>
              <a:rPr lang="en-US"/>
              <a:t>percentageOfResidualPoints 3.566</a:t>
            </a:r>
          </a:p>
          <a:p>
            <a:r>
              <a:rPr lang="en-US"/>
              <a:t>compressionRatioWithoutResidualPointSet 3.152</a:t>
            </a:r>
          </a:p>
          <a:p>
            <a:r>
              <a:rPr lang="en-US"/>
              <a:t>numberOfTECs 30</a:t>
            </a:r>
          </a:p>
        </p:txBody>
      </p:sp>
    </p:spTree>
    <p:extLst>
      <p:ext uri="{BB962C8B-B14F-4D97-AF65-F5344CB8AC3E}">
        <p14:creationId xmlns:p14="http://schemas.microsoft.com/office/powerpoint/2010/main" val="4032596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SIACT and SIAR</a:t>
            </a:r>
            <a:br>
              <a:rPr lang="en-US"/>
            </a:br>
            <a:r>
              <a:rPr lang="en-US"/>
              <a:t>(Collins et al. 2010, Collins 2011)</a:t>
            </a:r>
          </a:p>
        </p:txBody>
      </p:sp>
      <p:pic>
        <p:nvPicPr>
          <p:cNvPr id="4" name="Picture 3"/>
          <p:cNvPicPr>
            <a:picLocks noChangeAspect="1"/>
          </p:cNvPicPr>
          <p:nvPr/>
        </p:nvPicPr>
        <p:blipFill>
          <a:blip r:embed="rId2"/>
          <a:stretch>
            <a:fillRect/>
          </a:stretch>
        </p:blipFill>
        <p:spPr>
          <a:xfrm>
            <a:off x="755576" y="1844824"/>
            <a:ext cx="7560840" cy="4770246"/>
          </a:xfrm>
          <a:prstGeom prst="rect">
            <a:avLst/>
          </a:prstGeom>
        </p:spPr>
      </p:pic>
    </p:spTree>
    <p:extLst>
      <p:ext uri="{BB962C8B-B14F-4D97-AF65-F5344CB8AC3E}">
        <p14:creationId xmlns:p14="http://schemas.microsoft.com/office/powerpoint/2010/main" val="1616627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Collins et al.’s Compactness Trawler</a:t>
            </a:r>
          </a:p>
        </p:txBody>
      </p:sp>
      <p:sp>
        <p:nvSpPr>
          <p:cNvPr id="3" name="Content Placeholder 2"/>
          <p:cNvSpPr>
            <a:spLocks noGrp="1"/>
          </p:cNvSpPr>
          <p:nvPr>
            <p:ph idx="1"/>
          </p:nvPr>
        </p:nvSpPr>
        <p:spPr/>
        <p:txBody>
          <a:bodyPr>
            <a:normAutofit lnSpcReduction="10000"/>
          </a:bodyPr>
          <a:lstStyle/>
          <a:p>
            <a:r>
              <a:rPr lang="en-US"/>
              <a:t>-ct	If present, uses Collins' compactness trawler, as used in his SIACT and SIARCT-CFP algorithms.</a:t>
            </a:r>
          </a:p>
          <a:p>
            <a:r>
              <a:rPr lang="en-US"/>
              <a:t>-cta	The variable which Collins et al call 'a'. It is the minimum compactness permitted in the trawled patterns.</a:t>
            </a:r>
          </a:p>
          <a:p>
            <a:r>
              <a:rPr lang="en-US"/>
              <a:t>-ctb	The variable which Collins et al call 'b'. It is the minimum size of the patterns trawled by the compactness trawler.</a:t>
            </a:r>
          </a:p>
          <a:p>
            <a:endParaRPr lang="en-US"/>
          </a:p>
        </p:txBody>
      </p:sp>
    </p:spTree>
    <p:extLst>
      <p:ext uri="{BB962C8B-B14F-4D97-AF65-F5344CB8AC3E}">
        <p14:creationId xmlns:p14="http://schemas.microsoft.com/office/powerpoint/2010/main" val="2477239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114"/>
            <a:ext cx="8229600" cy="522847"/>
          </a:xfrm>
        </p:spPr>
        <p:txBody>
          <a:bodyPr>
            <a:normAutofit fontScale="90000"/>
          </a:bodyPr>
          <a:lstStyle/>
          <a:p>
            <a:r>
              <a:rPr lang="en-US"/>
              <a:t>COSIATEC with CT</a:t>
            </a:r>
          </a:p>
        </p:txBody>
      </p:sp>
      <p:sp>
        <p:nvSpPr>
          <p:cNvPr id="3" name="Content Placeholder 2"/>
          <p:cNvSpPr>
            <a:spLocks noGrp="1"/>
          </p:cNvSpPr>
          <p:nvPr>
            <p:ph idx="1"/>
          </p:nvPr>
        </p:nvSpPr>
        <p:spPr>
          <a:xfrm>
            <a:off x="457200" y="5552854"/>
            <a:ext cx="8229600" cy="1305145"/>
          </a:xfrm>
        </p:spPr>
        <p:txBody>
          <a:bodyPr>
            <a:normAutofit fontScale="25000" lnSpcReduction="20000"/>
          </a:bodyPr>
          <a:lstStyle/>
          <a:p>
            <a:r>
              <a:rPr lang="en-US"/>
              <a:t>numberOfNotes 692</a:t>
            </a:r>
          </a:p>
          <a:p>
            <a:r>
              <a:rPr lang="en-US"/>
              <a:t>compressionRatio 2.096969696969697</a:t>
            </a:r>
          </a:p>
          <a:p>
            <a:r>
              <a:rPr lang="en-US"/>
              <a:t>runningTime 3865</a:t>
            </a:r>
          </a:p>
          <a:p>
            <a:r>
              <a:rPr lang="en-US"/>
              <a:t>encodingLength 330</a:t>
            </a:r>
          </a:p>
          <a:p>
            <a:r>
              <a:rPr lang="en-US"/>
              <a:t>encodingLengthWithoutResidualPointSet 238</a:t>
            </a:r>
          </a:p>
          <a:p>
            <a:r>
              <a:rPr lang="en-US"/>
              <a:t>numberOfResidualPoints 92</a:t>
            </a:r>
          </a:p>
          <a:p>
            <a:r>
              <a:rPr lang="en-US"/>
              <a:t>percentageOfResidualPoints 13.294797687861271</a:t>
            </a:r>
          </a:p>
          <a:p>
            <a:r>
              <a:rPr lang="en-US"/>
              <a:t>compressionRatioWithoutResidualPointSet 2.5210084033613445</a:t>
            </a:r>
          </a:p>
          <a:p>
            <a:r>
              <a:rPr lang="en-US"/>
              <a:t>numberOfTECs 28</a:t>
            </a:r>
          </a:p>
          <a:p>
            <a:r>
              <a:rPr lang="en-US"/>
              <a:t>isDiatonic true</a:t>
            </a:r>
          </a:p>
          <a:p>
            <a:endParaRPr lang="en-US"/>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6505"/>
            <a:ext cx="9144000" cy="2546350"/>
          </a:xfrm>
          <a:prstGeom prst="rect">
            <a:avLst/>
          </a:prstGeom>
        </p:spPr>
      </p:pic>
      <p:pic>
        <p:nvPicPr>
          <p:cNvPr id="5" name="Picture 4" descr="sc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515"/>
            <a:ext cx="9144000" cy="2546350"/>
          </a:xfrm>
          <a:prstGeom prst="rect">
            <a:avLst/>
          </a:prstGeom>
        </p:spPr>
      </p:pic>
    </p:spTree>
    <p:extLst>
      <p:ext uri="{BB962C8B-B14F-4D97-AF65-F5344CB8AC3E}">
        <p14:creationId xmlns:p14="http://schemas.microsoft.com/office/powerpoint/2010/main" val="1828650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Collins’ SIAR algorithm</a:t>
            </a:r>
          </a:p>
        </p:txBody>
      </p:sp>
      <p:sp>
        <p:nvSpPr>
          <p:cNvPr id="3" name="Content Placeholder 2"/>
          <p:cNvSpPr>
            <a:spLocks noGrp="1"/>
          </p:cNvSpPr>
          <p:nvPr>
            <p:ph idx="1"/>
          </p:nvPr>
        </p:nvSpPr>
        <p:spPr/>
        <p:txBody>
          <a:bodyPr/>
          <a:lstStyle/>
          <a:p>
            <a:r>
              <a:rPr lang="en-US"/>
              <a:t>-rsd	If present, limits SIA to r superdiagonals, as used in Collins' SIAR algorithm. Number of superdiagonals determined by the –r switch.</a:t>
            </a:r>
          </a:p>
          <a:p>
            <a:r>
              <a:rPr lang="en-US"/>
              <a:t>-r	Number of superdiagonals to analyse if limited with -rsd switch. Default value is 1.</a:t>
            </a:r>
          </a:p>
        </p:txBody>
      </p:sp>
    </p:spTree>
    <p:extLst>
      <p:ext uri="{BB962C8B-B14F-4D97-AF65-F5344CB8AC3E}">
        <p14:creationId xmlns:p14="http://schemas.microsoft.com/office/powerpoint/2010/main" val="2900303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1186" y="5141941"/>
            <a:ext cx="5112814" cy="537615"/>
          </a:xfrm>
        </p:spPr>
        <p:txBody>
          <a:bodyPr>
            <a:normAutofit fontScale="90000"/>
          </a:bodyPr>
          <a:lstStyle/>
          <a:p>
            <a:r>
              <a:rPr lang="en-US"/>
              <a:t>COSIATEC with SIAR</a:t>
            </a:r>
          </a:p>
        </p:txBody>
      </p:sp>
      <p:sp>
        <p:nvSpPr>
          <p:cNvPr id="3" name="Content Placeholder 2"/>
          <p:cNvSpPr>
            <a:spLocks noGrp="1"/>
          </p:cNvSpPr>
          <p:nvPr>
            <p:ph idx="1"/>
          </p:nvPr>
        </p:nvSpPr>
        <p:spPr>
          <a:xfrm>
            <a:off x="457200" y="4758479"/>
            <a:ext cx="8229600" cy="2099520"/>
          </a:xfrm>
        </p:spPr>
        <p:txBody>
          <a:bodyPr>
            <a:normAutofit fontScale="40000" lnSpcReduction="20000"/>
          </a:bodyPr>
          <a:lstStyle/>
          <a:p>
            <a:r>
              <a:rPr lang="en-US"/>
              <a:t>numberOfNotes 692</a:t>
            </a:r>
          </a:p>
          <a:p>
            <a:r>
              <a:rPr lang="en-US"/>
              <a:t>compressionRatio 1.9329608938547487</a:t>
            </a:r>
          </a:p>
          <a:p>
            <a:r>
              <a:rPr lang="en-US"/>
              <a:t>runningTime 7831</a:t>
            </a:r>
          </a:p>
          <a:p>
            <a:r>
              <a:rPr lang="en-US"/>
              <a:t>encodingLength 358</a:t>
            </a:r>
          </a:p>
          <a:p>
            <a:r>
              <a:rPr lang="en-US"/>
              <a:t>encodingLengthWithoutResidualPointSet 301</a:t>
            </a:r>
          </a:p>
          <a:p>
            <a:r>
              <a:rPr lang="en-US"/>
              <a:t>numberOfResidualPoints 57</a:t>
            </a:r>
          </a:p>
          <a:p>
            <a:r>
              <a:rPr lang="en-US"/>
              <a:t>percentageOfResidualPoints 8.236994219653178</a:t>
            </a:r>
          </a:p>
          <a:p>
            <a:r>
              <a:rPr lang="en-US"/>
              <a:t>compressionRatioWithoutResidualPointSet 2.1096345514950166</a:t>
            </a:r>
          </a:p>
          <a:p>
            <a:r>
              <a:rPr lang="en-US"/>
              <a:t>numberOfTECs 35</a:t>
            </a:r>
          </a:p>
          <a:p>
            <a:r>
              <a:rPr lang="en-US"/>
              <a:t>isDiatonic true</a:t>
            </a:r>
          </a:p>
          <a:p>
            <a:endParaRPr lang="en-US"/>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64"/>
            <a:ext cx="9144000" cy="2546350"/>
          </a:xfrm>
          <a:prstGeom prst="rect">
            <a:avLst/>
          </a:prstGeom>
        </p:spPr>
      </p:pic>
      <p:pic>
        <p:nvPicPr>
          <p:cNvPr id="5" name="Picture 4" descr="sc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2129"/>
            <a:ext cx="9144000" cy="2546350"/>
          </a:xfrm>
          <a:prstGeom prst="rect">
            <a:avLst/>
          </a:prstGeom>
        </p:spPr>
      </p:pic>
    </p:spTree>
    <p:extLst>
      <p:ext uri="{BB962C8B-B14F-4D97-AF65-F5344CB8AC3E}">
        <p14:creationId xmlns:p14="http://schemas.microsoft.com/office/powerpoint/2010/main" val="2935557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94440"/>
            <a:ext cx="8229600" cy="360396"/>
          </a:xfrm>
        </p:spPr>
        <p:txBody>
          <a:bodyPr>
            <a:normAutofit fontScale="90000"/>
          </a:bodyPr>
          <a:lstStyle/>
          <a:p>
            <a:r>
              <a:rPr lang="en-US"/>
              <a:t>Chromatic or morphetic pitch</a:t>
            </a:r>
          </a:p>
        </p:txBody>
      </p:sp>
      <p:sp>
        <p:nvSpPr>
          <p:cNvPr id="6" name="Content Placeholder 5"/>
          <p:cNvSpPr>
            <a:spLocks noGrp="1"/>
          </p:cNvSpPr>
          <p:nvPr>
            <p:ph idx="1"/>
          </p:nvPr>
        </p:nvSpPr>
        <p:spPr>
          <a:xfrm>
            <a:off x="457200" y="5201525"/>
            <a:ext cx="8229600" cy="1653819"/>
          </a:xfrm>
        </p:spPr>
        <p:txBody>
          <a:bodyPr>
            <a:normAutofit fontScale="85000" lnSpcReduction="10000"/>
          </a:bodyPr>
          <a:lstStyle/>
          <a:p>
            <a:r>
              <a:rPr lang="en-US"/>
              <a:t>-d	If present, then use morphetic (diatonic) pitch instead of chromatic pitch. If morphetic pitch is not available in the input data (e.g., MIDI format), then input data is pitch-spelt using the PS13s1 algorithm.</a:t>
            </a:r>
          </a:p>
          <a:p>
            <a:endParaRPr lang="en-US"/>
          </a:p>
        </p:txBody>
      </p:sp>
      <p:pic>
        <p:nvPicPr>
          <p:cNvPr id="7" name="Picture 6"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993"/>
            <a:ext cx="9144000" cy="2546350"/>
          </a:xfrm>
          <a:prstGeom prst="rect">
            <a:avLst/>
          </a:prstGeom>
        </p:spPr>
      </p:pic>
      <p:pic>
        <p:nvPicPr>
          <p:cNvPr id="8" name="Picture 7" descr="sc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55176"/>
            <a:ext cx="9144000" cy="2546350"/>
          </a:xfrm>
          <a:prstGeom prst="rect">
            <a:avLst/>
          </a:prstGeom>
        </p:spPr>
      </p:pic>
    </p:spTree>
    <p:extLst>
      <p:ext uri="{BB962C8B-B14F-4D97-AF65-F5344CB8AC3E}">
        <p14:creationId xmlns:p14="http://schemas.microsoft.com/office/powerpoint/2010/main" val="1005539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Removing redundant translators</a:t>
            </a:r>
          </a:p>
        </p:txBody>
      </p:sp>
      <p:sp>
        <p:nvSpPr>
          <p:cNvPr id="3" name="Content Placeholder 2"/>
          <p:cNvSpPr>
            <a:spLocks noGrp="1"/>
          </p:cNvSpPr>
          <p:nvPr>
            <p:ph idx="1"/>
          </p:nvPr>
        </p:nvSpPr>
        <p:spPr>
          <a:xfrm>
            <a:off x="457200" y="5603218"/>
            <a:ext cx="8229600" cy="1045890"/>
          </a:xfrm>
        </p:spPr>
        <p:txBody>
          <a:bodyPr>
            <a:normAutofit lnSpcReduction="10000"/>
          </a:bodyPr>
          <a:lstStyle/>
          <a:p>
            <a:r>
              <a:rPr lang="en-US"/>
              <a:t>-rrt	If present, redundant translators are removed.</a:t>
            </a:r>
          </a:p>
          <a:p>
            <a:endParaRPr lang="en-US"/>
          </a:p>
        </p:txBody>
      </p:sp>
      <p:pic>
        <p:nvPicPr>
          <p:cNvPr id="4" name="Picture 3" descr="redundant-translator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391" y="1817468"/>
            <a:ext cx="6159500" cy="3276600"/>
          </a:xfrm>
          <a:prstGeom prst="rect">
            <a:avLst/>
          </a:prstGeom>
        </p:spPr>
      </p:pic>
    </p:spTree>
    <p:extLst>
      <p:ext uri="{BB962C8B-B14F-4D97-AF65-F5344CB8AC3E}">
        <p14:creationId xmlns:p14="http://schemas.microsoft.com/office/powerpoint/2010/main" val="3491425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51"/>
            <a:ext cx="8229600" cy="463774"/>
          </a:xfrm>
        </p:spPr>
        <p:txBody>
          <a:bodyPr>
            <a:normAutofit fontScale="90000"/>
          </a:bodyPr>
          <a:lstStyle/>
          <a:p>
            <a:r>
              <a:rPr lang="en-US"/>
              <a:t>COSIATEC with -rrt</a:t>
            </a:r>
          </a:p>
        </p:txBody>
      </p:sp>
      <p:sp>
        <p:nvSpPr>
          <p:cNvPr id="3" name="Content Placeholder 2"/>
          <p:cNvSpPr>
            <a:spLocks noGrp="1"/>
          </p:cNvSpPr>
          <p:nvPr>
            <p:ph idx="1"/>
          </p:nvPr>
        </p:nvSpPr>
        <p:spPr>
          <a:xfrm>
            <a:off x="457200" y="4849519"/>
            <a:ext cx="8229600" cy="1991057"/>
          </a:xfrm>
        </p:spPr>
        <p:txBody>
          <a:bodyPr>
            <a:normAutofit fontScale="32500" lnSpcReduction="20000"/>
          </a:bodyPr>
          <a:lstStyle/>
          <a:p>
            <a:r>
              <a:rPr lang="en-US"/>
              <a:t>numberOfNotes 692</a:t>
            </a:r>
          </a:p>
          <a:p>
            <a:r>
              <a:rPr lang="en-US"/>
              <a:t>compressionRatio 2.3221476510067114</a:t>
            </a:r>
          </a:p>
          <a:p>
            <a:r>
              <a:rPr lang="en-US"/>
              <a:t>runningTime 14443</a:t>
            </a:r>
          </a:p>
          <a:p>
            <a:r>
              <a:rPr lang="en-US"/>
              <a:t>encodingLength 298</a:t>
            </a:r>
          </a:p>
          <a:p>
            <a:r>
              <a:rPr lang="en-US"/>
              <a:t>encodingLengthWithoutResidualPointSet 265</a:t>
            </a:r>
          </a:p>
          <a:p>
            <a:r>
              <a:rPr lang="en-US"/>
              <a:t>numberOfResidualPoints 33</a:t>
            </a:r>
          </a:p>
          <a:p>
            <a:r>
              <a:rPr lang="en-US"/>
              <a:t>percentageOfResidualPoints 4.76878612716763</a:t>
            </a:r>
          </a:p>
          <a:p>
            <a:r>
              <a:rPr lang="en-US"/>
              <a:t>compressionRatioWithoutResidualPointSet 2.486792452830189</a:t>
            </a:r>
          </a:p>
          <a:p>
            <a:r>
              <a:rPr lang="en-US"/>
              <a:t>numberOfTECs 32</a:t>
            </a:r>
          </a:p>
          <a:p>
            <a:r>
              <a:rPr lang="en-US"/>
              <a:t>outputFileExtension cos</a:t>
            </a:r>
          </a:p>
          <a:p>
            <a:r>
              <a:rPr lang="en-US"/>
              <a:t>isDiatonic true</a:t>
            </a:r>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993"/>
            <a:ext cx="9144000" cy="2546350"/>
          </a:xfrm>
          <a:prstGeom prst="rect">
            <a:avLst/>
          </a:prstGeom>
        </p:spPr>
      </p:pic>
      <p:pic>
        <p:nvPicPr>
          <p:cNvPr id="5" name="Picture 4" descr="sc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3169"/>
            <a:ext cx="9144000" cy="2546350"/>
          </a:xfrm>
          <a:prstGeom prst="rect">
            <a:avLst/>
          </a:prstGeom>
        </p:spPr>
      </p:pic>
    </p:spTree>
    <p:extLst>
      <p:ext uri="{BB962C8B-B14F-4D97-AF65-F5344CB8AC3E}">
        <p14:creationId xmlns:p14="http://schemas.microsoft.com/office/powerpoint/2010/main" val="838325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Switches</a:t>
            </a:r>
          </a:p>
        </p:txBody>
      </p:sp>
      <p:sp>
        <p:nvSpPr>
          <p:cNvPr id="5" name="Content Placeholder 4"/>
          <p:cNvSpPr>
            <a:spLocks noGrp="1"/>
          </p:cNvSpPr>
          <p:nvPr>
            <p:ph sz="half" idx="1"/>
          </p:nvPr>
        </p:nvSpPr>
        <p:spPr>
          <a:xfrm>
            <a:off x="457200" y="1600200"/>
            <a:ext cx="4038600" cy="4956897"/>
          </a:xfrm>
        </p:spPr>
        <p:txBody>
          <a:bodyPr>
            <a:noAutofit/>
          </a:bodyPr>
          <a:lstStyle/>
          <a:p>
            <a:r>
              <a:rPr lang="en-US" sz="900"/>
              <a:t>-a	Basic algorithm to use. Possible values are: SIA, SIATEC, COSIATEC, SIATECCompress, Forth, RecurSIA. Default is COSIATEC.</a:t>
            </a:r>
          </a:p>
          <a:p>
            <a:r>
              <a:rPr lang="en-US" sz="900"/>
              <a:t>-i	Path to input file (REQUIRED).</a:t>
            </a:r>
          </a:p>
          <a:p>
            <a:r>
              <a:rPr lang="en-US" sz="900"/>
              <a:t>-o	Path to output directory. Default is same directory as input file.</a:t>
            </a:r>
          </a:p>
          <a:p>
            <a:r>
              <a:rPr lang="en-US" sz="900"/>
              <a:t>-d	If present, then use morphetic (diatonic) pitch instead of chromatic pitch. If morphetic pitch is not available in the input data (e.g., MIDI format), then input data is pitch-spelt using the PS13s1 algorithm.</a:t>
            </a:r>
          </a:p>
          <a:p>
            <a:r>
              <a:rPr lang="en-US" sz="900"/>
              <a:t>-h	Help. If present, then this help screen to be printed. This happens if the program is called with no arguments or if it is unable to determine the values of all necessary parameters from the arguments provided.</a:t>
            </a:r>
          </a:p>
          <a:p>
            <a:r>
              <a:rPr lang="en-US" sz="900"/>
              <a:t>-m	If present, generates output in MIREX format.</a:t>
            </a:r>
          </a:p>
          <a:p>
            <a:r>
              <a:rPr lang="en-US" sz="900"/>
              <a:t>-ct	If present, uses Collins' compactness trawler, as used in his SIACT and SIARCT-CFP algorithms.</a:t>
            </a:r>
          </a:p>
          <a:p>
            <a:r>
              <a:rPr lang="en-US" sz="900"/>
              <a:t>-cta	The variable which Collins et al call 'a'. It is the minimum compactness permitted in the trawled patterns.</a:t>
            </a:r>
          </a:p>
          <a:p>
            <a:r>
              <a:rPr lang="en-US" sz="900"/>
              <a:t>-ctb	The variable which Collins et al call 'b'. It is the minimum size of the patterns trawled by the compactness trawler.</a:t>
            </a:r>
          </a:p>
          <a:p>
            <a:r>
              <a:rPr lang="en-US" sz="900"/>
              <a:t>-rsd	If present, limits SIA to r superdiagonals, as used in Collins' SIAR algorithm. Number of superdiagonals determined by the -rswitch.</a:t>
            </a:r>
          </a:p>
          <a:p>
            <a:r>
              <a:rPr lang="en-US" sz="900"/>
              <a:t>-r	Number of superdiagonals to analyse if limited with -rsd switch. Default value is 1.</a:t>
            </a:r>
          </a:p>
          <a:p>
            <a:r>
              <a:rPr lang="en-US" sz="900"/>
              <a:t>-rrt	If present, redundant translators are removed.</a:t>
            </a:r>
          </a:p>
          <a:p>
            <a:r>
              <a:rPr lang="en-US" sz="900"/>
              <a:t>-minc	Threshold value for minimum TEC compactness (default is 0.0).</a:t>
            </a:r>
          </a:p>
          <a:p>
            <a:r>
              <a:rPr lang="en-US" sz="900"/>
              <a:t>-min	Minimum allowed pattern size. Default is 0.</a:t>
            </a:r>
          </a:p>
          <a:p>
            <a:r>
              <a:rPr lang="en-US" sz="900"/>
              <a:t>-max	Maximum allowed pattern size. Default is 0, which means that patterns of all sizes are allowed.</a:t>
            </a:r>
          </a:p>
          <a:p>
            <a:r>
              <a:rPr lang="en-US" sz="900"/>
              <a:t>-merge	If present, TECs are merged.</a:t>
            </a:r>
          </a:p>
          <a:p>
            <a:r>
              <a:rPr lang="en-US" sz="900"/>
              <a:t>-minm	Minimum match size if TECs are merged. Default value is 5.</a:t>
            </a:r>
          </a:p>
          <a:p>
            <a:r>
              <a:rPr lang="en-US" sz="900"/>
              <a:t>-spins	Number of iterations if TECs are merged. Default value is 10.</a:t>
            </a:r>
          </a:p>
        </p:txBody>
      </p:sp>
      <p:sp>
        <p:nvSpPr>
          <p:cNvPr id="6" name="Content Placeholder 5"/>
          <p:cNvSpPr>
            <a:spLocks noGrp="1"/>
          </p:cNvSpPr>
          <p:nvPr>
            <p:ph sz="half" idx="2"/>
          </p:nvPr>
        </p:nvSpPr>
        <p:spPr>
          <a:xfrm>
            <a:off x="4648200" y="1600200"/>
            <a:ext cx="4038600" cy="4956897"/>
          </a:xfrm>
        </p:spPr>
        <p:txBody>
          <a:bodyPr>
            <a:normAutofit/>
          </a:bodyPr>
          <a:lstStyle/>
          <a:p>
            <a:r>
              <a:rPr lang="en-US" sz="900"/>
              <a:t>-no10	If present, channel 10 (drum channel) is removed if input is in MIDI format.</a:t>
            </a:r>
          </a:p>
          <a:p>
            <a:r>
              <a:rPr lang="en-US" sz="900"/>
              <a:t>-draw	If present, generates an image file containing a visualization of the analysis.</a:t>
            </a:r>
          </a:p>
          <a:p>
            <a:r>
              <a:rPr lang="en-US" sz="900"/>
              <a:t>-crlow	Minimum compression ratio in Forth's algorithm. Default is 0.2.</a:t>
            </a:r>
          </a:p>
          <a:p>
            <a:r>
              <a:rPr lang="en-US" sz="900"/>
              <a:t>-crhi	Maximum compression ratio in Forth's algorithm. Default is 1.0.</a:t>
            </a:r>
          </a:p>
          <a:p>
            <a:r>
              <a:rPr lang="en-US" sz="900"/>
              <a:t>-comlow	Minimum compactness threshold in Forth's algorithm. Default is 0.2</a:t>
            </a:r>
          </a:p>
          <a:p>
            <a:r>
              <a:rPr lang="en-US" sz="900"/>
              <a:t>-comhi	Maximum compactness threshold in Forth's algorithm. Default is 1,0</a:t>
            </a:r>
          </a:p>
          <a:p>
            <a:r>
              <a:rPr lang="en-US" sz="900"/>
              <a:t>-cmin	c_min threshold in Forth's algorithm. Default is 15</a:t>
            </a:r>
          </a:p>
          <a:p>
            <a:r>
              <a:rPr lang="en-US" sz="900"/>
              <a:t>-sigmin	sigma_min threshold in Forth's algorithm. Default is 0.5.</a:t>
            </a:r>
          </a:p>
          <a:p>
            <a:r>
              <a:rPr lang="en-US" sz="900"/>
              <a:t>-bbcomp	If present, use bounding-box compactness in Forth's algorithm instead of within-voice segment compactness.</a:t>
            </a:r>
          </a:p>
          <a:p>
            <a:r>
              <a:rPr lang="en-US" sz="900"/>
              <a:t>-nodate	If present, then does not append date to output directory names.</a:t>
            </a:r>
          </a:p>
          <a:p>
            <a:r>
              <a:rPr lang="en-US" sz="900"/>
              <a:t>-bbmode	If present, then uses BB mode when generating output in MIREX format.</a:t>
            </a:r>
          </a:p>
          <a:p>
            <a:r>
              <a:rPr lang="en-US" sz="900"/>
              <a:t>-segmode	If present, then uses Segment mode when generating output in MIREX format.</a:t>
            </a:r>
          </a:p>
          <a:p>
            <a:r>
              <a:rPr lang="en-US" sz="900"/>
              <a:t>-out	If present, overrides -o and prints a single output encoding to the given path.</a:t>
            </a:r>
          </a:p>
          <a:p>
            <a:r>
              <a:rPr lang="en-US" sz="900"/>
              <a:t>-top	If present, limits output to top N patterns.</a:t>
            </a:r>
          </a:p>
          <a:p>
            <a:r>
              <a:rPr lang="en-US" sz="900"/>
              <a:t>-recalg	If RecurSIA is main algorithm used, then value of this switch determines which basic algorithm is used on each pattern. Possible values are COSIATEC, SIATECCompress or Forth.</a:t>
            </a:r>
          </a:p>
          <a:p>
            <a:r>
              <a:rPr lang="en-US" sz="900"/>
              <a:t>-sortpat	When using COSIATEC, getBestTEC sorts TECs with preference given to TECs with larger patterns.</a:t>
            </a:r>
          </a:p>
          <a:p>
            <a:endParaRPr lang="en-US" sz="900"/>
          </a:p>
        </p:txBody>
      </p:sp>
    </p:spTree>
    <p:extLst>
      <p:ext uri="{BB962C8B-B14F-4D97-AF65-F5344CB8AC3E}">
        <p14:creationId xmlns:p14="http://schemas.microsoft.com/office/powerpoint/2010/main" val="2195145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51"/>
            <a:ext cx="8229600" cy="463774"/>
          </a:xfrm>
        </p:spPr>
        <p:txBody>
          <a:bodyPr>
            <a:normAutofit fontScale="90000"/>
          </a:bodyPr>
          <a:lstStyle/>
          <a:p>
            <a:r>
              <a:rPr lang="en-US"/>
              <a:t>Minimum compactness</a:t>
            </a:r>
          </a:p>
        </p:txBody>
      </p:sp>
      <p:sp>
        <p:nvSpPr>
          <p:cNvPr id="3" name="Content Placeholder 2"/>
          <p:cNvSpPr>
            <a:spLocks noGrp="1"/>
          </p:cNvSpPr>
          <p:nvPr>
            <p:ph idx="1"/>
          </p:nvPr>
        </p:nvSpPr>
        <p:spPr>
          <a:xfrm>
            <a:off x="457200" y="5706596"/>
            <a:ext cx="8229600" cy="839134"/>
          </a:xfrm>
        </p:spPr>
        <p:txBody>
          <a:bodyPr>
            <a:normAutofit fontScale="92500" lnSpcReduction="20000"/>
          </a:bodyPr>
          <a:lstStyle/>
          <a:p>
            <a:r>
              <a:rPr lang="en-US"/>
              <a:t>-minc	Threshold value for minimum TEC compactness (default is 0.0).</a:t>
            </a:r>
          </a:p>
          <a:p>
            <a:endParaRPr lang="en-US"/>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06237"/>
            <a:ext cx="9144000" cy="2546350"/>
          </a:xfrm>
          <a:prstGeom prst="rect">
            <a:avLst/>
          </a:prstGeom>
        </p:spPr>
      </p:pic>
      <p:pic>
        <p:nvPicPr>
          <p:cNvPr id="5" name="Picture 4" descr="sc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9993"/>
            <a:ext cx="9144000" cy="2546350"/>
          </a:xfrm>
          <a:prstGeom prst="rect">
            <a:avLst/>
          </a:prstGeom>
        </p:spPr>
      </p:pic>
    </p:spTree>
    <p:extLst>
      <p:ext uri="{BB962C8B-B14F-4D97-AF65-F5344CB8AC3E}">
        <p14:creationId xmlns:p14="http://schemas.microsoft.com/office/powerpoint/2010/main" val="2111985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81920"/>
          </a:xfrm>
        </p:spPr>
        <p:txBody>
          <a:bodyPr>
            <a:normAutofit fontScale="90000"/>
          </a:bodyPr>
          <a:lstStyle/>
          <a:p>
            <a:r>
              <a:rPr lang="en-US"/>
              <a:t>Controlling pattern size</a:t>
            </a:r>
          </a:p>
        </p:txBody>
      </p:sp>
      <p:sp>
        <p:nvSpPr>
          <p:cNvPr id="3" name="Content Placeholder 2"/>
          <p:cNvSpPr>
            <a:spLocks noGrp="1"/>
          </p:cNvSpPr>
          <p:nvPr>
            <p:ph idx="1"/>
          </p:nvPr>
        </p:nvSpPr>
        <p:spPr>
          <a:xfrm>
            <a:off x="457200" y="5434711"/>
            <a:ext cx="8229600" cy="1423289"/>
          </a:xfrm>
        </p:spPr>
        <p:txBody>
          <a:bodyPr>
            <a:normAutofit fontScale="85000" lnSpcReduction="10000"/>
          </a:bodyPr>
          <a:lstStyle/>
          <a:p>
            <a:r>
              <a:rPr lang="en-US"/>
              <a:t>-min	Minimum allowed pattern size. Default is 0.</a:t>
            </a:r>
          </a:p>
          <a:p>
            <a:r>
              <a:rPr lang="en-US"/>
              <a:t>-max	Maximum allowed pattern size. Default is 0, which means that patterns of all sizes are allowed.</a:t>
            </a:r>
          </a:p>
          <a:p>
            <a:endParaRPr lang="en-US"/>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969"/>
            <a:ext cx="9144000" cy="2546350"/>
          </a:xfrm>
          <a:prstGeom prst="rect">
            <a:avLst/>
          </a:prstGeom>
        </p:spPr>
      </p:pic>
      <p:pic>
        <p:nvPicPr>
          <p:cNvPr id="5" name="Picture 4" descr="sc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1920"/>
            <a:ext cx="9144000" cy="2546350"/>
          </a:xfrm>
          <a:prstGeom prst="rect">
            <a:avLst/>
          </a:prstGeom>
        </p:spPr>
      </p:pic>
    </p:spTree>
    <p:extLst>
      <p:ext uri="{BB962C8B-B14F-4D97-AF65-F5344CB8AC3E}">
        <p14:creationId xmlns:p14="http://schemas.microsoft.com/office/powerpoint/2010/main" val="2111261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9602"/>
          </a:xfrm>
        </p:spPr>
        <p:txBody>
          <a:bodyPr>
            <a:noAutofit/>
          </a:bodyPr>
          <a:lstStyle/>
          <a:p>
            <a:r>
              <a:rPr lang="en-US" sz="3200"/>
              <a:t>Sorting TECs with priority given to pattern size</a:t>
            </a:r>
          </a:p>
        </p:txBody>
      </p:sp>
      <p:sp>
        <p:nvSpPr>
          <p:cNvPr id="3" name="Content Placeholder 2"/>
          <p:cNvSpPr>
            <a:spLocks noGrp="1"/>
          </p:cNvSpPr>
          <p:nvPr>
            <p:ph idx="1"/>
          </p:nvPr>
        </p:nvSpPr>
        <p:spPr>
          <a:xfrm>
            <a:off x="457200" y="5776160"/>
            <a:ext cx="8229600" cy="1090194"/>
          </a:xfrm>
        </p:spPr>
        <p:txBody>
          <a:bodyPr>
            <a:normAutofit fontScale="85000" lnSpcReduction="20000"/>
          </a:bodyPr>
          <a:lstStyle/>
          <a:p>
            <a:r>
              <a:rPr lang="en-US"/>
              <a:t>-sortpat	When using COSIATEC, getBestTEC sorts TECs with preference given to TECs with larger patterns.</a:t>
            </a:r>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4240"/>
            <a:ext cx="9144000" cy="2546350"/>
          </a:xfrm>
          <a:prstGeom prst="rect">
            <a:avLst/>
          </a:prstGeom>
        </p:spPr>
      </p:pic>
      <p:pic>
        <p:nvPicPr>
          <p:cNvPr id="5" name="Picture 4" descr="sc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16369"/>
            <a:ext cx="9144000" cy="2546350"/>
          </a:xfrm>
          <a:prstGeom prst="rect">
            <a:avLst/>
          </a:prstGeom>
        </p:spPr>
      </p:pic>
    </p:spTree>
    <p:extLst>
      <p:ext uri="{BB962C8B-B14F-4D97-AF65-F5344CB8AC3E}">
        <p14:creationId xmlns:p14="http://schemas.microsoft.com/office/powerpoint/2010/main" val="1881930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9475"/>
            <a:ext cx="3338354" cy="1389677"/>
          </a:xfrm>
        </p:spPr>
        <p:txBody>
          <a:bodyPr>
            <a:normAutofit fontScale="90000"/>
          </a:bodyPr>
          <a:lstStyle/>
          <a:p>
            <a:r>
              <a:rPr lang="en-US"/>
              <a:t>Prelude in C minor from WTCII</a:t>
            </a:r>
            <a:br>
              <a:rPr lang="en-US"/>
            </a:br>
            <a:r>
              <a:rPr lang="en-US"/>
              <a:t>BWV871</a:t>
            </a:r>
          </a:p>
        </p:txBody>
      </p:sp>
      <p:pic>
        <p:nvPicPr>
          <p:cNvPr id="4" name="Picture 3" descr="scor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789" y="0"/>
            <a:ext cx="4846211" cy="6858000"/>
          </a:xfrm>
          <a:prstGeom prst="rect">
            <a:avLst/>
          </a:prstGeom>
        </p:spPr>
      </p:pic>
      <p:pic>
        <p:nvPicPr>
          <p:cNvPr id="5" name="1-03 The Well-Tempered Clavier, Book 2_ Prelude No. 2 in C Minor, BWV 87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13088" y="4034707"/>
            <a:ext cx="812800" cy="812800"/>
          </a:xfrm>
          <a:prstGeom prst="rect">
            <a:avLst/>
          </a:prstGeom>
        </p:spPr>
      </p:pic>
    </p:spTree>
    <p:extLst>
      <p:ext uri="{BB962C8B-B14F-4D97-AF65-F5344CB8AC3E}">
        <p14:creationId xmlns:p14="http://schemas.microsoft.com/office/powerpoint/2010/main" val="53140365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0337"/>
          </a:xfrm>
        </p:spPr>
        <p:txBody>
          <a:bodyPr/>
          <a:lstStyle/>
          <a:p>
            <a:r>
              <a:rPr lang="en-US"/>
              <a:t>Combining switches</a:t>
            </a:r>
          </a:p>
        </p:txBody>
      </p:sp>
      <p:sp>
        <p:nvSpPr>
          <p:cNvPr id="3" name="Content Placeholder 2"/>
          <p:cNvSpPr>
            <a:spLocks noGrp="1"/>
          </p:cNvSpPr>
          <p:nvPr>
            <p:ph idx="1"/>
          </p:nvPr>
        </p:nvSpPr>
        <p:spPr>
          <a:xfrm>
            <a:off x="457200" y="3928350"/>
            <a:ext cx="8229600" cy="2540137"/>
          </a:xfrm>
        </p:spPr>
        <p:txBody>
          <a:bodyPr>
            <a:normAutofit fontScale="40000" lnSpcReduction="20000"/>
          </a:bodyPr>
          <a:lstStyle/>
          <a:p>
            <a:r>
              <a:rPr lang="en-US"/>
              <a:t>-a COSIATEC -ct -rrt -minc 0.5 -min 0 -no10 -draw -d </a:t>
            </a:r>
          </a:p>
          <a:p>
            <a:r>
              <a:rPr lang="en-US"/>
              <a:t>numberOfNotes 692</a:t>
            </a:r>
          </a:p>
          <a:p>
            <a:r>
              <a:rPr lang="en-US"/>
              <a:t>compressionRatio 2.283828382838284</a:t>
            </a:r>
          </a:p>
          <a:p>
            <a:r>
              <a:rPr lang="en-US"/>
              <a:t>runningTime 3661</a:t>
            </a:r>
          </a:p>
          <a:p>
            <a:r>
              <a:rPr lang="en-US"/>
              <a:t>encodingLength 303</a:t>
            </a:r>
          </a:p>
          <a:p>
            <a:r>
              <a:rPr lang="en-US"/>
              <a:t>encodingLengthWithoutResidualPointSet 231</a:t>
            </a:r>
          </a:p>
          <a:p>
            <a:r>
              <a:rPr lang="en-US"/>
              <a:t>numberOfResidualPoints 72</a:t>
            </a:r>
          </a:p>
          <a:p>
            <a:r>
              <a:rPr lang="en-US"/>
              <a:t>percentageOfResidualPoints 10.404624277456648</a:t>
            </a:r>
          </a:p>
          <a:p>
            <a:r>
              <a:rPr lang="en-US"/>
              <a:t>compressionRatioWithoutResidualPointSet 2.683982683982684</a:t>
            </a:r>
          </a:p>
          <a:p>
            <a:r>
              <a:rPr lang="en-US"/>
              <a:t>numberOfTECs 26</a:t>
            </a:r>
          </a:p>
          <a:p>
            <a:r>
              <a:rPr lang="en-US"/>
              <a:t>isDiatonic true</a:t>
            </a:r>
          </a:p>
          <a:p>
            <a:endParaRPr lang="en-US"/>
          </a:p>
        </p:txBody>
      </p:sp>
      <p:pic>
        <p:nvPicPr>
          <p:cNvPr id="4" name="Picture 3"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4975"/>
            <a:ext cx="9144000" cy="2546350"/>
          </a:xfrm>
          <a:prstGeom prst="rect">
            <a:avLst/>
          </a:prstGeom>
        </p:spPr>
      </p:pic>
    </p:spTree>
    <p:extLst>
      <p:ext uri="{BB962C8B-B14F-4D97-AF65-F5344CB8AC3E}">
        <p14:creationId xmlns:p14="http://schemas.microsoft.com/office/powerpoint/2010/main" val="4040897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0421"/>
            <a:ext cx="8229600" cy="1143000"/>
          </a:xfrm>
        </p:spPr>
        <p:txBody>
          <a:bodyPr>
            <a:normAutofit fontScale="90000"/>
          </a:bodyPr>
          <a:lstStyle/>
          <a:p>
            <a:r>
              <a:rPr lang="en-US"/>
              <a:t>Input point set</a:t>
            </a:r>
            <a:br>
              <a:rPr lang="en-US"/>
            </a:br>
            <a:r>
              <a:rPr lang="en-US"/>
              <a:t>(Prelude in C minor from WTC II </a:t>
            </a:r>
            <a:br>
              <a:rPr lang="en-US"/>
            </a:br>
            <a:r>
              <a:rPr lang="en-US"/>
              <a:t>BWV 871)</a:t>
            </a:r>
          </a:p>
        </p:txBody>
      </p:sp>
      <p:pic>
        <p:nvPicPr>
          <p:cNvPr id="4" name="Picture 3"/>
          <p:cNvPicPr>
            <a:picLocks noChangeAspect="1"/>
          </p:cNvPicPr>
          <p:nvPr/>
        </p:nvPicPr>
        <p:blipFill>
          <a:blip r:embed="rId4"/>
          <a:stretch>
            <a:fillRect/>
          </a:stretch>
        </p:blipFill>
        <p:spPr>
          <a:xfrm>
            <a:off x="0" y="2298700"/>
            <a:ext cx="9144000" cy="2241755"/>
          </a:xfrm>
          <a:prstGeom prst="rect">
            <a:avLst/>
          </a:prstGeom>
        </p:spPr>
      </p:pic>
      <p:pic>
        <p:nvPicPr>
          <p:cNvPr id="5" name="1-03 The Well-Tempered Clavier, Book 2_ Prelude No. 2 in C Minor, BWV 87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4847507"/>
            <a:ext cx="812800" cy="812800"/>
          </a:xfrm>
          <a:prstGeom prst="rect">
            <a:avLst/>
          </a:prstGeom>
        </p:spPr>
      </p:pic>
    </p:spTree>
    <p:extLst>
      <p:ext uri="{BB962C8B-B14F-4D97-AF65-F5344CB8AC3E}">
        <p14:creationId xmlns:p14="http://schemas.microsoft.com/office/powerpoint/2010/main" val="183285728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SIA - Discovering all maximal translatable patterns (MTPs)</a:t>
            </a:r>
          </a:p>
        </p:txBody>
      </p:sp>
      <p:pic>
        <p:nvPicPr>
          <p:cNvPr id="24578" name="Picture 4" descr="SIA-point-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5" descr="SIA-vector-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484313"/>
            <a:ext cx="443230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descr="SIA-vec-point-pai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188" y="1557338"/>
            <a:ext cx="1316037"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7"/>
          <p:cNvSpPr txBox="1">
            <a:spLocks noChangeArrowheads="1"/>
          </p:cNvSpPr>
          <p:nvPr/>
        </p:nvSpPr>
        <p:spPr bwMode="auto">
          <a:xfrm>
            <a:off x="468313" y="4365625"/>
            <a:ext cx="7010400" cy="240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2000">
                <a:latin typeface="Arial" charset="0"/>
              </a:rPr>
              <a:t>Pattern is </a:t>
            </a:r>
            <a:r>
              <a:rPr lang="en-US" sz="2000" i="1">
                <a:latin typeface="Arial" charset="0"/>
              </a:rPr>
              <a:t>translatable</a:t>
            </a:r>
            <a:r>
              <a:rPr lang="en-US" sz="2000">
                <a:latin typeface="Arial" charset="0"/>
              </a:rPr>
              <a:t> by vector </a:t>
            </a:r>
            <a:r>
              <a:rPr lang="en-US" sz="2000" i="1">
                <a:latin typeface="Arial" charset="0"/>
              </a:rPr>
              <a:t>v</a:t>
            </a:r>
            <a:r>
              <a:rPr lang="en-US" sz="2000">
                <a:latin typeface="Arial" charset="0"/>
              </a:rPr>
              <a:t> in</a:t>
            </a:r>
            <a:r>
              <a:rPr lang="en-US" sz="2000" i="1">
                <a:latin typeface="Arial" charset="0"/>
              </a:rPr>
              <a:t> </a:t>
            </a:r>
            <a:r>
              <a:rPr lang="en-US" sz="2000">
                <a:latin typeface="Arial" charset="0"/>
              </a:rPr>
              <a:t>dataset if it can be translated by </a:t>
            </a:r>
            <a:r>
              <a:rPr lang="en-US" sz="2000" i="1">
                <a:latin typeface="Arial" charset="0"/>
              </a:rPr>
              <a:t>v</a:t>
            </a:r>
            <a:r>
              <a:rPr lang="en-US" sz="2000">
                <a:latin typeface="Arial" charset="0"/>
              </a:rPr>
              <a:t> to give another pattern in the dataset</a:t>
            </a:r>
          </a:p>
          <a:p>
            <a:pPr>
              <a:spcBef>
                <a:spcPct val="50000"/>
              </a:spcBef>
            </a:pPr>
            <a:r>
              <a:rPr lang="en-US" sz="2000">
                <a:latin typeface="Arial" charset="0"/>
              </a:rPr>
              <a:t>MTP for a vector </a:t>
            </a:r>
            <a:r>
              <a:rPr lang="en-US" sz="2000" i="1">
                <a:latin typeface="Arial" charset="0"/>
              </a:rPr>
              <a:t>v</a:t>
            </a:r>
            <a:r>
              <a:rPr lang="en-US" sz="2000">
                <a:latin typeface="Arial" charset="0"/>
              </a:rPr>
              <a:t> contains all points mapped by </a:t>
            </a:r>
            <a:r>
              <a:rPr lang="en-US" sz="2000" i="1">
                <a:latin typeface="Arial" charset="0"/>
              </a:rPr>
              <a:t>v</a:t>
            </a:r>
            <a:r>
              <a:rPr lang="en-US" sz="2000">
                <a:latin typeface="Arial" charset="0"/>
              </a:rPr>
              <a:t> onto other points in the dataset</a:t>
            </a:r>
          </a:p>
          <a:p>
            <a:pPr>
              <a:spcBef>
                <a:spcPct val="50000"/>
              </a:spcBef>
            </a:pPr>
            <a:r>
              <a:rPr lang="en-US" sz="2000" i="1">
                <a:latin typeface="Arial" charset="0"/>
              </a:rPr>
              <a:t>O</a:t>
            </a:r>
            <a:r>
              <a:rPr lang="en-US" sz="2000">
                <a:latin typeface="Arial" charset="0"/>
              </a:rPr>
              <a:t>(</a:t>
            </a:r>
            <a:r>
              <a:rPr lang="en-US" sz="2000" i="1">
                <a:latin typeface="Arial" charset="0"/>
              </a:rPr>
              <a:t>kn</a:t>
            </a:r>
            <a:r>
              <a:rPr lang="en-US" sz="2000" baseline="30000">
                <a:latin typeface="Arial" charset="0"/>
              </a:rPr>
              <a:t>2</a:t>
            </a:r>
            <a:r>
              <a:rPr lang="en-US" sz="2000">
                <a:latin typeface="Arial" charset="0"/>
              </a:rPr>
              <a:t> log </a:t>
            </a:r>
            <a:r>
              <a:rPr lang="en-US" sz="2000" i="1">
                <a:latin typeface="Arial" charset="0"/>
              </a:rPr>
              <a:t>n</a:t>
            </a:r>
            <a:r>
              <a:rPr lang="en-US" sz="2000">
                <a:latin typeface="Arial" charset="0"/>
              </a:rPr>
              <a:t>) time, </a:t>
            </a:r>
            <a:r>
              <a:rPr lang="en-US" sz="2000" i="1">
                <a:latin typeface="Arial" charset="0"/>
              </a:rPr>
              <a:t>O</a:t>
            </a:r>
            <a:r>
              <a:rPr lang="en-US" sz="2000">
                <a:latin typeface="Arial" charset="0"/>
              </a:rPr>
              <a:t>(</a:t>
            </a:r>
            <a:r>
              <a:rPr lang="en-US" sz="2000" i="1">
                <a:latin typeface="Arial" charset="0"/>
              </a:rPr>
              <a:t>kn</a:t>
            </a:r>
            <a:r>
              <a:rPr lang="en-US" sz="2000" baseline="30000">
                <a:latin typeface="Arial" charset="0"/>
              </a:rPr>
              <a:t>2</a:t>
            </a:r>
            <a:r>
              <a:rPr lang="en-US" sz="2000">
                <a:latin typeface="Arial" charset="0"/>
              </a:rPr>
              <a:t>) space </a:t>
            </a:r>
          </a:p>
          <a:p>
            <a:pPr>
              <a:spcBef>
                <a:spcPct val="50000"/>
              </a:spcBef>
            </a:pPr>
            <a:r>
              <a:rPr lang="en-US" sz="2000">
                <a:latin typeface="Arial" charset="0"/>
              </a:rPr>
              <a:t>O(</a:t>
            </a:r>
            <a:r>
              <a:rPr lang="en-US" sz="2000" i="1">
                <a:latin typeface="Arial" charset="0"/>
              </a:rPr>
              <a:t>kn</a:t>
            </a:r>
            <a:r>
              <a:rPr lang="en-US" sz="2000" baseline="30000">
                <a:latin typeface="Arial" charset="0"/>
              </a:rPr>
              <a:t>2</a:t>
            </a:r>
            <a:r>
              <a:rPr lang="en-US" sz="2000">
                <a:latin typeface="Arial" charset="0"/>
              </a:rPr>
              <a:t>) time if use direct address table to store vectors</a:t>
            </a:r>
          </a:p>
        </p:txBody>
      </p:sp>
    </p:spTree>
    <p:extLst>
      <p:ext uri="{BB962C8B-B14F-4D97-AF65-F5344CB8AC3E}">
        <p14:creationId xmlns:p14="http://schemas.microsoft.com/office/powerpoint/2010/main" val="421217784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SIA</a:t>
            </a:r>
          </a:p>
        </p:txBody>
      </p:sp>
      <p:sp>
        <p:nvSpPr>
          <p:cNvPr id="3" name="Content Placeholder 2"/>
          <p:cNvSpPr>
            <a:spLocks noGrp="1"/>
          </p:cNvSpPr>
          <p:nvPr>
            <p:ph idx="1"/>
          </p:nvPr>
        </p:nvSpPr>
        <p:spPr>
          <a:xfrm>
            <a:off x="457200" y="4140929"/>
            <a:ext cx="8229600" cy="1985234"/>
          </a:xfrm>
        </p:spPr>
        <p:txBody>
          <a:bodyPr>
            <a:normAutofit fontScale="62500" lnSpcReduction="20000"/>
          </a:bodyPr>
          <a:lstStyle/>
          <a:p>
            <a:r>
              <a:rPr lang="en-US"/>
              <a:t>numberOfNotes 692</a:t>
            </a:r>
          </a:p>
          <a:p>
            <a:r>
              <a:rPr lang="en-US"/>
              <a:t>compressionRatio 0.002737136053856712</a:t>
            </a:r>
          </a:p>
          <a:p>
            <a:r>
              <a:rPr lang="en-US"/>
              <a:t>runningTime 1021</a:t>
            </a:r>
          </a:p>
          <a:p>
            <a:r>
              <a:rPr lang="en-US"/>
              <a:t>encodingLength 252819</a:t>
            </a:r>
          </a:p>
          <a:p>
            <a:r>
              <a:rPr lang="en-US"/>
              <a:t>numberOfTECs 13947</a:t>
            </a:r>
          </a:p>
          <a:p>
            <a:r>
              <a:rPr lang="en-US"/>
              <a:t>isDiatonic true</a:t>
            </a:r>
          </a:p>
        </p:txBody>
      </p:sp>
      <p:pic>
        <p:nvPicPr>
          <p:cNvPr id="6" name="Picture 5" desc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5571"/>
            <a:ext cx="9144000" cy="2546350"/>
          </a:xfrm>
          <a:prstGeom prst="rect">
            <a:avLst/>
          </a:prstGeom>
        </p:spPr>
      </p:pic>
    </p:spTree>
    <p:extLst>
      <p:ext uri="{BB962C8B-B14F-4D97-AF65-F5344CB8AC3E}">
        <p14:creationId xmlns:p14="http://schemas.microsoft.com/office/powerpoint/2010/main" val="3257317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SIATEC - Discovering all occurrences of all MTPs</a:t>
            </a:r>
          </a:p>
        </p:txBody>
      </p:sp>
      <p:pic>
        <p:nvPicPr>
          <p:cNvPr id="26626" name="Picture 4" descr="SIA-point-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5" descr="SIATEC-vector-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1628775"/>
            <a:ext cx="5792787"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SIATEC-time-complex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3789363"/>
            <a:ext cx="47212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7"/>
          <p:cNvSpPr txBox="1">
            <a:spLocks noChangeArrowheads="1"/>
          </p:cNvSpPr>
          <p:nvPr/>
        </p:nvSpPr>
        <p:spPr bwMode="auto">
          <a:xfrm>
            <a:off x="468313" y="4292600"/>
            <a:ext cx="3048000"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a:latin typeface="Times" charset="0"/>
              </a:rPr>
              <a:t>Translational Equivalence Class (TEC) is set of all translationally invariant occurrences of a pattern</a:t>
            </a:r>
          </a:p>
        </p:txBody>
      </p:sp>
    </p:spTree>
    <p:extLst>
      <p:ext uri="{BB962C8B-B14F-4D97-AF65-F5344CB8AC3E}">
        <p14:creationId xmlns:p14="http://schemas.microsoft.com/office/powerpoint/2010/main" val="91202460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1088</TotalTime>
  <Words>1612</Words>
  <Application>Microsoft Macintosh PowerPoint</Application>
  <PresentationFormat>On-screen Show (4:3)</PresentationFormat>
  <Paragraphs>265</Paragraphs>
  <Slides>32</Slides>
  <Notes>3</Notes>
  <HiddenSlides>0</HiddenSlides>
  <MMClips>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OMNISIA</vt:lpstr>
      <vt:lpstr>OMNISIA</vt:lpstr>
      <vt:lpstr>Switches</vt:lpstr>
      <vt:lpstr>Prelude in C minor from WTCII BWV871</vt:lpstr>
      <vt:lpstr>Combining switches</vt:lpstr>
      <vt:lpstr>Input point set (Prelude in C minor from WTC II  BWV 871)</vt:lpstr>
      <vt:lpstr>SIA - Discovering all maximal translatable patterns (MTPs)</vt:lpstr>
      <vt:lpstr>SIA</vt:lpstr>
      <vt:lpstr>SIATEC - Discovering all occurrences of all MTPs</vt:lpstr>
      <vt:lpstr>SIATEC</vt:lpstr>
      <vt:lpstr>COSIATEC</vt:lpstr>
      <vt:lpstr>COSIATEC</vt:lpstr>
      <vt:lpstr>SIATECCompress</vt:lpstr>
      <vt:lpstr>SIATECCompress</vt:lpstr>
      <vt:lpstr>Forth’s algorithm  (Forth 2012, Forth and Wiggins 2009)</vt:lpstr>
      <vt:lpstr>Forth</vt:lpstr>
      <vt:lpstr>Switches on Forth’s algorithm</vt:lpstr>
      <vt:lpstr>Forth with crlow = 0.4, crhi = 0.6</vt:lpstr>
      <vt:lpstr>Forth with bbcomp</vt:lpstr>
      <vt:lpstr>RecurSIA with COSIATEC</vt:lpstr>
      <vt:lpstr>RecurSIA with COSIATEC</vt:lpstr>
      <vt:lpstr>SIACT and SIAR (Collins et al. 2010, Collins 2011)</vt:lpstr>
      <vt:lpstr>Collins et al.’s Compactness Trawler</vt:lpstr>
      <vt:lpstr>COSIATEC with CT</vt:lpstr>
      <vt:lpstr>Collins’ SIAR algorithm</vt:lpstr>
      <vt:lpstr>COSIATEC with SIAR</vt:lpstr>
      <vt:lpstr>Chromatic or morphetic pitch</vt:lpstr>
      <vt:lpstr>Removing redundant translators</vt:lpstr>
      <vt:lpstr>COSIATEC with -rrt</vt:lpstr>
      <vt:lpstr>Minimum compactness</vt:lpstr>
      <vt:lpstr>Controlling pattern size</vt:lpstr>
      <vt:lpstr>Sorting TECs with priority given to pattern size</vt:lpstr>
    </vt:vector>
  </TitlesOfParts>
  <Company>ADMT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OMNISIA</dc:title>
  <dc:creator>David Meredith</dc:creator>
  <cp:lastModifiedBy>David Meredith</cp:lastModifiedBy>
  <cp:revision>26</cp:revision>
  <dcterms:created xsi:type="dcterms:W3CDTF">2016-09-26T19:06:36Z</dcterms:created>
  <dcterms:modified xsi:type="dcterms:W3CDTF">2016-09-27T13:15:16Z</dcterms:modified>
</cp:coreProperties>
</file>