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9" r:id="rId4"/>
    <p:sldId id="260" r:id="rId5"/>
    <p:sldId id="267" r:id="rId6"/>
    <p:sldId id="261" r:id="rId7"/>
    <p:sldId id="262" r:id="rId8"/>
    <p:sldId id="268" r:id="rId9"/>
    <p:sldId id="269" r:id="rId10"/>
    <p:sldId id="270" r:id="rId11"/>
    <p:sldId id="271" r:id="rId12"/>
    <p:sldId id="272" r:id="rId13"/>
    <p:sldId id="273" r:id="rId14"/>
    <p:sldId id="274" r:id="rId15"/>
    <p:sldId id="263" r:id="rId16"/>
    <p:sldId id="264" r:id="rId17"/>
    <p:sldId id="265" r:id="rId18"/>
    <p:sldId id="266" r:id="rId19"/>
    <p:sldId id="279" r:id="rId20"/>
    <p:sldId id="280" r:id="rId21"/>
    <p:sldId id="281" r:id="rId22"/>
    <p:sldId id="275" r:id="rId23"/>
    <p:sldId id="276" r:id="rId24"/>
    <p:sldId id="277" r:id="rId25"/>
    <p:sldId id="278" r:id="rId26"/>
    <p:sldId id="282" r:id="rId27"/>
    <p:sldId id="283" r:id="rId28"/>
    <p:sldId id="284" r:id="rId29"/>
    <p:sldId id="285" r:id="rId30"/>
    <p:sldId id="286" r:id="rId31"/>
    <p:sldId id="287" r:id="rId32"/>
    <p:sldId id="28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7" d="100"/>
          <a:sy n="137" d="100"/>
        </p:scale>
        <p:origin x="-24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5248D-A1F7-264C-B07B-34AD65B7F7E2}" type="datetimeFigureOut">
              <a:rPr lang="en-US" smtClean="0"/>
              <a:t>13/11/2012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0BA72E-C0F2-6F4A-972F-CEE9176FE55A}" type="slidenum">
              <a:rPr lang="en-GB" smtClean="0"/>
              <a:t>‹#›</a:t>
            </a:fld>
            <a:endParaRPr lang="en-GB"/>
          </a:p>
        </p:txBody>
      </p:sp>
    </p:spTree>
    <p:extLst>
      <p:ext uri="{BB962C8B-B14F-4D97-AF65-F5344CB8AC3E}">
        <p14:creationId xmlns:p14="http://schemas.microsoft.com/office/powerpoint/2010/main" val="12787270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a:t>
            </a:r>
            <a:r>
              <a:rPr lang="en-GB" baseline="0" dirty="0" smtClean="0"/>
              <a:t> notes</a:t>
            </a:r>
          </a:p>
          <a:p>
            <a:r>
              <a:rPr lang="en-GB" baseline="0" dirty="0" smtClean="0"/>
              <a:t>----- Meeting Notes (08/11/2012 15:10) -----</a:t>
            </a:r>
          </a:p>
          <a:p>
            <a:r>
              <a:rPr lang="en-GB" baseline="0" dirty="0" smtClean="0"/>
              <a:t>Some meeting notes</a:t>
            </a:r>
            <a:endParaRPr lang="en-GB" dirty="0"/>
          </a:p>
        </p:txBody>
      </p:sp>
      <p:sp>
        <p:nvSpPr>
          <p:cNvPr id="4" name="Slide Number Placeholder 3"/>
          <p:cNvSpPr>
            <a:spLocks noGrp="1"/>
          </p:cNvSpPr>
          <p:nvPr>
            <p:ph type="sldNum" sz="quarter" idx="10"/>
          </p:nvPr>
        </p:nvSpPr>
        <p:spPr/>
        <p:txBody>
          <a:bodyPr/>
          <a:lstStyle/>
          <a:p>
            <a:fld id="{340BA72E-C0F2-6F4A-972F-CEE9176FE55A}" type="slidenum">
              <a:rPr lang="en-GB" smtClean="0"/>
              <a:t>3</a:t>
            </a:fld>
            <a:endParaRPr lang="en-GB"/>
          </a:p>
        </p:txBody>
      </p:sp>
    </p:spTree>
    <p:extLst>
      <p:ext uri="{BB962C8B-B14F-4D97-AF65-F5344CB8AC3E}">
        <p14:creationId xmlns:p14="http://schemas.microsoft.com/office/powerpoint/2010/main" val="221138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GB"/>
          </a:p>
        </p:txBody>
      </p:sp>
      <p:sp>
        <p:nvSpPr>
          <p:cNvPr id="4" name="Date Placeholder 3"/>
          <p:cNvSpPr>
            <a:spLocks noGrp="1"/>
          </p:cNvSpPr>
          <p:nvPr>
            <p:ph type="dt" sz="half" idx="10"/>
          </p:nvPr>
        </p:nvSpPr>
        <p:spPr/>
        <p:txBody>
          <a:bodyPr/>
          <a:lstStyle/>
          <a:p>
            <a:fld id="{4636BC25-1368-0843-915F-CE2B33F11505}" type="datetimeFigureOut">
              <a:rPr lang="en-US" smtClean="0"/>
              <a:t>13/11/2012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4152287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p>
            <a:fld id="{4636BC25-1368-0843-915F-CE2B33F11505}" type="datetimeFigureOut">
              <a:rPr lang="en-US" smtClean="0"/>
              <a:t>13/11/2012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2101372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p>
            <a:fld id="{4636BC25-1368-0843-915F-CE2B33F11505}" type="datetimeFigureOut">
              <a:rPr lang="en-US" smtClean="0"/>
              <a:t>13/11/2012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348202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p>
            <a:fld id="{4636BC25-1368-0843-915F-CE2B33F11505}" type="datetimeFigureOut">
              <a:rPr lang="en-US" smtClean="0"/>
              <a:t>13/11/2012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4FCEB0-8F59-454D-A6F5-29EFD24CE14C}" type="slidenum">
              <a:rPr lang="en-GB" smtClean="0"/>
              <a:t>‹#›</a:t>
            </a:fld>
            <a:endParaRPr lang="en-GB"/>
          </a:p>
        </p:txBody>
      </p:sp>
      <p:pic>
        <p:nvPicPr>
          <p:cNvPr id="7" name="Picture 6"/>
          <p:cNvPicPr>
            <a:picLocks noChangeAspect="1"/>
          </p:cNvPicPr>
          <p:nvPr userDrawn="1"/>
        </p:nvPicPr>
        <p:blipFill>
          <a:blip r:embed="rId2"/>
          <a:stretch>
            <a:fillRect/>
          </a:stretch>
        </p:blipFill>
        <p:spPr>
          <a:xfrm>
            <a:off x="8508772" y="6222243"/>
            <a:ext cx="603423" cy="603423"/>
          </a:xfrm>
          <a:prstGeom prst="rect">
            <a:avLst/>
          </a:prstGeom>
        </p:spPr>
      </p:pic>
    </p:spTree>
    <p:extLst>
      <p:ext uri="{BB962C8B-B14F-4D97-AF65-F5344CB8AC3E}">
        <p14:creationId xmlns:p14="http://schemas.microsoft.com/office/powerpoint/2010/main" val="214246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4636BC25-1368-0843-915F-CE2B33F11505}" type="datetimeFigureOut">
              <a:rPr lang="en-US" smtClean="0"/>
              <a:t>13/11/2012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146683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5" name="Date Placeholder 4"/>
          <p:cNvSpPr>
            <a:spLocks noGrp="1"/>
          </p:cNvSpPr>
          <p:nvPr>
            <p:ph type="dt" sz="half" idx="10"/>
          </p:nvPr>
        </p:nvSpPr>
        <p:spPr/>
        <p:txBody>
          <a:bodyPr/>
          <a:lstStyle/>
          <a:p>
            <a:fld id="{4636BC25-1368-0843-915F-CE2B33F11505}" type="datetimeFigureOut">
              <a:rPr lang="en-US" smtClean="0"/>
              <a:t>13/11/2012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23903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7" name="Date Placeholder 6"/>
          <p:cNvSpPr>
            <a:spLocks noGrp="1"/>
          </p:cNvSpPr>
          <p:nvPr>
            <p:ph type="dt" sz="half" idx="10"/>
          </p:nvPr>
        </p:nvSpPr>
        <p:spPr/>
        <p:txBody>
          <a:bodyPr/>
          <a:lstStyle/>
          <a:p>
            <a:fld id="{4636BC25-1368-0843-915F-CE2B33F11505}" type="datetimeFigureOut">
              <a:rPr lang="en-US" smtClean="0"/>
              <a:t>13/11/2012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306989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Date Placeholder 2"/>
          <p:cNvSpPr>
            <a:spLocks noGrp="1"/>
          </p:cNvSpPr>
          <p:nvPr>
            <p:ph type="dt" sz="half" idx="10"/>
          </p:nvPr>
        </p:nvSpPr>
        <p:spPr/>
        <p:txBody>
          <a:bodyPr/>
          <a:lstStyle/>
          <a:p>
            <a:fld id="{4636BC25-1368-0843-915F-CE2B33F11505}" type="datetimeFigureOut">
              <a:rPr lang="en-US" smtClean="0"/>
              <a:t>13/11/2012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401795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6BC25-1368-0843-915F-CE2B33F11505}" type="datetimeFigureOut">
              <a:rPr lang="en-US" smtClean="0"/>
              <a:t>13/11/2012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1904203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4636BC25-1368-0843-915F-CE2B33F11505}" type="datetimeFigureOut">
              <a:rPr lang="en-US" smtClean="0"/>
              <a:t>13/11/2012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103745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4636BC25-1368-0843-915F-CE2B33F11505}" type="datetimeFigureOut">
              <a:rPr lang="en-US" smtClean="0"/>
              <a:t>13/11/2012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4FCEB0-8F59-454D-A6F5-29EFD24CE14C}" type="slidenum">
              <a:rPr lang="en-GB" smtClean="0"/>
              <a:t>‹#›</a:t>
            </a:fld>
            <a:endParaRPr lang="en-GB"/>
          </a:p>
        </p:txBody>
      </p:sp>
    </p:spTree>
    <p:extLst>
      <p:ext uri="{BB962C8B-B14F-4D97-AF65-F5344CB8AC3E}">
        <p14:creationId xmlns:p14="http://schemas.microsoft.com/office/powerpoint/2010/main" val="13578170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6BC25-1368-0843-915F-CE2B33F11505}" type="datetimeFigureOut">
              <a:rPr lang="en-US" smtClean="0"/>
              <a:t>13/11/2012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19174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FCEB0-8F59-454D-A6F5-29EFD24CE14C}" type="slidenum">
              <a:rPr lang="en-GB" smtClean="0"/>
              <a:t>‹#›</a:t>
            </a:fld>
            <a:endParaRPr lang="en-GB" dirty="0"/>
          </a:p>
        </p:txBody>
      </p:sp>
    </p:spTree>
    <p:extLst>
      <p:ext uri="{BB962C8B-B14F-4D97-AF65-F5344CB8AC3E}">
        <p14:creationId xmlns:p14="http://schemas.microsoft.com/office/powerpoint/2010/main" val="293589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hyperlink" Target="mailto:dave@create.aau.d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9366" y="2128752"/>
            <a:ext cx="7772400" cy="1470025"/>
          </a:xfrm>
        </p:spPr>
        <p:txBody>
          <a:bodyPr/>
          <a:lstStyle/>
          <a:p>
            <a:r>
              <a:rPr lang="en-GB" dirty="0" smtClean="0"/>
              <a:t>Music Analysis and </a:t>
            </a:r>
            <a:br>
              <a:rPr lang="en-GB" dirty="0" smtClean="0"/>
            </a:br>
            <a:r>
              <a:rPr lang="en-GB" dirty="0" smtClean="0"/>
              <a:t>Kolmogorov Complexity</a:t>
            </a:r>
            <a:endParaRPr lang="en-GB" dirty="0"/>
          </a:p>
        </p:txBody>
      </p:sp>
      <p:sp>
        <p:nvSpPr>
          <p:cNvPr id="3" name="Subtitle 2"/>
          <p:cNvSpPr>
            <a:spLocks noGrp="1"/>
          </p:cNvSpPr>
          <p:nvPr>
            <p:ph type="subTitle" idx="1"/>
          </p:nvPr>
        </p:nvSpPr>
        <p:spPr>
          <a:xfrm>
            <a:off x="1371600" y="3886200"/>
            <a:ext cx="6400800" cy="2769082"/>
          </a:xfrm>
        </p:spPr>
        <p:txBody>
          <a:bodyPr>
            <a:normAutofit fontScale="62500" lnSpcReduction="20000"/>
          </a:bodyPr>
          <a:lstStyle/>
          <a:p>
            <a:r>
              <a:rPr lang="en-GB" sz="4400" dirty="0" smtClean="0"/>
              <a:t>David Meredith</a:t>
            </a:r>
          </a:p>
          <a:p>
            <a:r>
              <a:rPr lang="en-GB" dirty="0" smtClean="0">
                <a:hlinkClick r:id="rId2"/>
              </a:rPr>
              <a:t>dave@create.aau.dk</a:t>
            </a:r>
            <a:endParaRPr lang="en-GB" dirty="0" smtClean="0"/>
          </a:p>
          <a:p>
            <a:endParaRPr lang="en-GB" dirty="0" smtClean="0"/>
          </a:p>
          <a:p>
            <a:r>
              <a:rPr lang="en-GB" sz="2000" dirty="0" smtClean="0"/>
              <a:t>Department of Architecture, Design and Media Technology</a:t>
            </a:r>
          </a:p>
          <a:p>
            <a:r>
              <a:rPr lang="en-GB" sz="2000" dirty="0" smtClean="0"/>
              <a:t>Aalborg University</a:t>
            </a:r>
          </a:p>
          <a:p>
            <a:r>
              <a:rPr lang="en-GB" sz="2000" dirty="0" smtClean="0"/>
              <a:t>Denmark</a:t>
            </a:r>
          </a:p>
          <a:p>
            <a:endParaRPr lang="en-GB" dirty="0"/>
          </a:p>
          <a:p>
            <a:endParaRPr lang="en-GB" sz="2500" dirty="0" smtClean="0"/>
          </a:p>
          <a:p>
            <a:endParaRPr lang="en-GB" sz="2500" dirty="0"/>
          </a:p>
          <a:p>
            <a:r>
              <a:rPr lang="en-GB" sz="2500" dirty="0" smtClean="0"/>
              <a:t>XIX CIM, Trieste, 21-24 November 2012</a:t>
            </a:r>
            <a:endParaRPr lang="en-GB" sz="2500" dirty="0"/>
          </a:p>
        </p:txBody>
      </p:sp>
      <p:pic>
        <p:nvPicPr>
          <p:cNvPr id="4" name="Picture 3"/>
          <p:cNvPicPr>
            <a:picLocks noChangeAspect="1"/>
          </p:cNvPicPr>
          <p:nvPr/>
        </p:nvPicPr>
        <p:blipFill>
          <a:blip r:embed="rId3"/>
          <a:stretch>
            <a:fillRect/>
          </a:stretch>
        </p:blipFill>
        <p:spPr>
          <a:xfrm>
            <a:off x="4258734" y="5547933"/>
            <a:ext cx="681366" cy="681366"/>
          </a:xfrm>
          <a:prstGeom prst="rect">
            <a:avLst/>
          </a:prstGeom>
        </p:spPr>
      </p:pic>
      <p:pic>
        <p:nvPicPr>
          <p:cNvPr id="5" name="Picture 4"/>
          <p:cNvPicPr>
            <a:picLocks noChangeAspect="1"/>
          </p:cNvPicPr>
          <p:nvPr/>
        </p:nvPicPr>
        <p:blipFill>
          <a:blip r:embed="rId4"/>
          <a:stretch>
            <a:fillRect/>
          </a:stretch>
        </p:blipFill>
        <p:spPr>
          <a:xfrm>
            <a:off x="457200" y="461830"/>
            <a:ext cx="2451100" cy="1257300"/>
          </a:xfrm>
          <a:prstGeom prst="rect">
            <a:avLst/>
          </a:prstGeom>
        </p:spPr>
      </p:pic>
      <p:sp>
        <p:nvSpPr>
          <p:cNvPr id="6" name="Rectangle 5"/>
          <p:cNvSpPr/>
          <p:nvPr/>
        </p:nvSpPr>
        <p:spPr>
          <a:xfrm>
            <a:off x="3239104" y="461830"/>
            <a:ext cx="5447696" cy="646331"/>
          </a:xfrm>
          <a:prstGeom prst="rect">
            <a:avLst/>
          </a:prstGeom>
        </p:spPr>
        <p:txBody>
          <a:bodyPr wrap="square">
            <a:spAutoFit/>
          </a:bodyPr>
          <a:lstStyle/>
          <a:p>
            <a:r>
              <a:rPr lang="en-GB" dirty="0"/>
              <a:t>P(p(1,27),p(2,26),p(3,27),p(4,28),p(5,26),p(6,25),p(7,26),p(8,27),p(9,25),p(10,24),p(11,25),p(12,26))</a:t>
            </a:r>
          </a:p>
        </p:txBody>
      </p:sp>
      <p:sp>
        <p:nvSpPr>
          <p:cNvPr id="7" name="Rectangle 6"/>
          <p:cNvSpPr/>
          <p:nvPr/>
        </p:nvSpPr>
        <p:spPr>
          <a:xfrm>
            <a:off x="3239104" y="1340678"/>
            <a:ext cx="5447696" cy="369332"/>
          </a:xfrm>
          <a:prstGeom prst="rect">
            <a:avLst/>
          </a:prstGeom>
        </p:spPr>
        <p:txBody>
          <a:bodyPr wrap="square">
            <a:spAutoFit/>
          </a:bodyPr>
          <a:lstStyle/>
          <a:p>
            <a:r>
              <a:rPr lang="en-GB" dirty="0"/>
              <a:t>t(P(p(1,27),p(5,26),p(9,25)),V(v(1,-1),v(2,0),v(3,1)))</a:t>
            </a:r>
          </a:p>
        </p:txBody>
      </p:sp>
    </p:spTree>
    <p:extLst>
      <p:ext uri="{BB962C8B-B14F-4D97-AF65-F5344CB8AC3E}">
        <p14:creationId xmlns:p14="http://schemas.microsoft.com/office/powerpoint/2010/main" val="29898369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Problems with coding theories</a:t>
            </a:r>
            <a:endParaRPr lang="en-GB" dirty="0"/>
          </a:p>
        </p:txBody>
      </p:sp>
      <p:sp>
        <p:nvSpPr>
          <p:cNvPr id="3" name="Content Placeholder 2"/>
          <p:cNvSpPr>
            <a:spLocks noGrp="1"/>
          </p:cNvSpPr>
          <p:nvPr>
            <p:ph idx="1"/>
          </p:nvPr>
        </p:nvSpPr>
        <p:spPr>
          <a:xfrm>
            <a:off x="4572000" y="1600200"/>
            <a:ext cx="4114800" cy="4525963"/>
          </a:xfrm>
        </p:spPr>
        <p:txBody>
          <a:bodyPr>
            <a:normAutofit lnSpcReduction="10000"/>
          </a:bodyPr>
          <a:lstStyle/>
          <a:p>
            <a:r>
              <a:rPr lang="en-GB" dirty="0" err="1" smtClean="0"/>
              <a:t>Chater</a:t>
            </a:r>
            <a:r>
              <a:rPr lang="en-GB" dirty="0" smtClean="0"/>
              <a:t> (1996) identifies 2 problems with coding theories</a:t>
            </a:r>
          </a:p>
          <a:p>
            <a:pPr lvl="1"/>
            <a:r>
              <a:rPr lang="en-GB" dirty="0" smtClean="0"/>
              <a:t>Each domain needs its own pattern language</a:t>
            </a:r>
          </a:p>
          <a:p>
            <a:pPr lvl="1"/>
            <a:r>
              <a:rPr lang="en-GB" dirty="0" smtClean="0"/>
              <a:t>Length of an encoding depends on the design of the language</a:t>
            </a:r>
          </a:p>
        </p:txBody>
      </p:sp>
      <p:sp>
        <p:nvSpPr>
          <p:cNvPr id="4" name="Rectangle 3"/>
          <p:cNvSpPr/>
          <p:nvPr/>
        </p:nvSpPr>
        <p:spPr>
          <a:xfrm>
            <a:off x="831669" y="1723581"/>
            <a:ext cx="1723925" cy="461665"/>
          </a:xfrm>
          <a:prstGeom prst="rect">
            <a:avLst/>
          </a:prstGeom>
        </p:spPr>
        <p:txBody>
          <a:bodyPr wrap="none">
            <a:spAutoFit/>
          </a:bodyPr>
          <a:lstStyle/>
          <a:p>
            <a:r>
              <a:rPr lang="en-GB" sz="1200" b="1" dirty="0" smtClean="0"/>
              <a:t>LISP:</a:t>
            </a:r>
          </a:p>
          <a:p>
            <a:r>
              <a:rPr lang="en-GB" sz="1200" dirty="0" smtClean="0"/>
              <a:t>(</a:t>
            </a:r>
            <a:r>
              <a:rPr lang="en-GB" sz="1200" dirty="0" err="1"/>
              <a:t>dotimes</a:t>
            </a:r>
            <a:r>
              <a:rPr lang="en-GB" sz="1200" dirty="0"/>
              <a:t> (j 10) (</a:t>
            </a:r>
            <a:r>
              <a:rPr lang="en-GB" sz="1200" dirty="0" err="1"/>
              <a:t>pprint</a:t>
            </a:r>
            <a:r>
              <a:rPr lang="en-GB" sz="1200" dirty="0"/>
              <a:t> j))</a:t>
            </a:r>
          </a:p>
        </p:txBody>
      </p:sp>
      <p:sp>
        <p:nvSpPr>
          <p:cNvPr id="5" name="Rectangle 4"/>
          <p:cNvSpPr/>
          <p:nvPr/>
        </p:nvSpPr>
        <p:spPr>
          <a:xfrm>
            <a:off x="831669" y="2564061"/>
            <a:ext cx="1958694" cy="1384995"/>
          </a:xfrm>
          <a:prstGeom prst="rect">
            <a:avLst/>
          </a:prstGeom>
        </p:spPr>
        <p:txBody>
          <a:bodyPr wrap="square">
            <a:spAutoFit/>
          </a:bodyPr>
          <a:lstStyle/>
          <a:p>
            <a:r>
              <a:rPr lang="en-US" sz="1200" b="1" dirty="0" smtClean="0"/>
              <a:t>C:</a:t>
            </a:r>
          </a:p>
          <a:p>
            <a:r>
              <a:rPr lang="en-US" sz="1200" dirty="0" smtClean="0"/>
              <a:t>#</a:t>
            </a:r>
            <a:r>
              <a:rPr lang="en-US" sz="1200" dirty="0"/>
              <a:t>include &lt;</a:t>
            </a:r>
            <a:r>
              <a:rPr lang="en-US" sz="1200" dirty="0" err="1"/>
              <a:t>stdio.h</a:t>
            </a:r>
            <a:r>
              <a:rPr lang="en-US" sz="1200" dirty="0"/>
              <a:t>&gt;</a:t>
            </a:r>
          </a:p>
          <a:p>
            <a:r>
              <a:rPr lang="en-US" sz="1200" dirty="0"/>
              <a:t>main(){</a:t>
            </a:r>
          </a:p>
          <a:p>
            <a:r>
              <a:rPr lang="en-US" sz="1200" dirty="0"/>
              <a:t>  char </a:t>
            </a:r>
            <a:r>
              <a:rPr lang="en-US" sz="1200" dirty="0" err="1"/>
              <a:t>i</a:t>
            </a:r>
            <a:r>
              <a:rPr lang="en-US" sz="1200" dirty="0"/>
              <a:t>;</a:t>
            </a:r>
          </a:p>
          <a:p>
            <a:r>
              <a:rPr lang="en-US" sz="1200" dirty="0"/>
              <a:t>  for(</a:t>
            </a:r>
            <a:r>
              <a:rPr lang="en-US" sz="1200" dirty="0" err="1"/>
              <a:t>i</a:t>
            </a:r>
            <a:r>
              <a:rPr lang="en-US" sz="1200" dirty="0"/>
              <a:t> = 0; </a:t>
            </a:r>
            <a:r>
              <a:rPr lang="en-US" sz="1200" dirty="0" err="1"/>
              <a:t>i</a:t>
            </a:r>
            <a:r>
              <a:rPr lang="en-US" sz="1200" dirty="0"/>
              <a:t> &lt; 10; </a:t>
            </a:r>
            <a:r>
              <a:rPr lang="en-US" sz="1200" dirty="0" err="1"/>
              <a:t>i</a:t>
            </a:r>
            <a:r>
              <a:rPr lang="en-US" sz="1200" dirty="0"/>
              <a:t>++)</a:t>
            </a:r>
          </a:p>
          <a:p>
            <a:r>
              <a:rPr lang="en-US" sz="1200" dirty="0"/>
              <a:t>  	</a:t>
            </a:r>
            <a:r>
              <a:rPr lang="en-US" sz="1200" dirty="0" err="1"/>
              <a:t>printf</a:t>
            </a:r>
            <a:r>
              <a:rPr lang="en-US" sz="1200" dirty="0"/>
              <a:t>("%d\n",</a:t>
            </a:r>
            <a:r>
              <a:rPr lang="en-US" sz="1200" dirty="0" err="1"/>
              <a:t>i</a:t>
            </a:r>
            <a:r>
              <a:rPr lang="en-US" sz="1200" dirty="0"/>
              <a:t>);</a:t>
            </a:r>
          </a:p>
          <a:p>
            <a:r>
              <a:rPr lang="en-US" sz="1200" dirty="0"/>
              <a:t>}</a:t>
            </a:r>
          </a:p>
        </p:txBody>
      </p:sp>
      <p:sp>
        <p:nvSpPr>
          <p:cNvPr id="6" name="Rectangle 5"/>
          <p:cNvSpPr/>
          <p:nvPr/>
        </p:nvSpPr>
        <p:spPr>
          <a:xfrm>
            <a:off x="831669" y="4231013"/>
            <a:ext cx="3933269" cy="1200329"/>
          </a:xfrm>
          <a:prstGeom prst="rect">
            <a:avLst/>
          </a:prstGeom>
        </p:spPr>
        <p:txBody>
          <a:bodyPr wrap="square">
            <a:spAutoFit/>
          </a:bodyPr>
          <a:lstStyle/>
          <a:p>
            <a:r>
              <a:rPr lang="en-GB" sz="1200" b="1" dirty="0" smtClean="0"/>
              <a:t>JAVA:</a:t>
            </a:r>
          </a:p>
          <a:p>
            <a:r>
              <a:rPr lang="en-GB" sz="1200" dirty="0" smtClean="0"/>
              <a:t>public </a:t>
            </a:r>
            <a:r>
              <a:rPr lang="en-GB" sz="1200" dirty="0"/>
              <a:t>class </a:t>
            </a:r>
            <a:r>
              <a:rPr lang="en-GB" sz="1200" dirty="0" err="1"/>
              <a:t>OneToTen</a:t>
            </a:r>
            <a:r>
              <a:rPr lang="en-GB" sz="1200" dirty="0"/>
              <a:t> {</a:t>
            </a:r>
          </a:p>
          <a:p>
            <a:r>
              <a:rPr lang="en-GB" sz="1200" dirty="0"/>
              <a:t>	public static void main(String[] </a:t>
            </a:r>
            <a:r>
              <a:rPr lang="en-GB" sz="1200" dirty="0" err="1"/>
              <a:t>args</a:t>
            </a:r>
            <a:r>
              <a:rPr lang="en-GB" sz="1200" dirty="0"/>
              <a:t>) {</a:t>
            </a:r>
          </a:p>
          <a:p>
            <a:r>
              <a:rPr lang="da-DK" sz="1200" dirty="0"/>
              <a:t>		for(</a:t>
            </a:r>
            <a:r>
              <a:rPr lang="da-DK" sz="1200" dirty="0" err="1"/>
              <a:t>int</a:t>
            </a:r>
            <a:r>
              <a:rPr lang="da-DK" sz="1200" dirty="0"/>
              <a:t> i = 0; i &lt; 10; i++) </a:t>
            </a:r>
            <a:r>
              <a:rPr lang="da-DK" sz="1200" dirty="0" err="1"/>
              <a:t>System.out.println</a:t>
            </a:r>
            <a:r>
              <a:rPr lang="da-DK" sz="1200" dirty="0"/>
              <a:t>(i);</a:t>
            </a:r>
          </a:p>
          <a:p>
            <a:r>
              <a:rPr lang="da-DK" sz="1200" dirty="0"/>
              <a:t>	}</a:t>
            </a:r>
          </a:p>
          <a:p>
            <a:r>
              <a:rPr lang="da-DK" sz="1200" dirty="0"/>
              <a:t>}</a:t>
            </a:r>
          </a:p>
        </p:txBody>
      </p:sp>
    </p:spTree>
    <p:extLst>
      <p:ext uri="{BB962C8B-B14F-4D97-AF65-F5344CB8AC3E}">
        <p14:creationId xmlns:p14="http://schemas.microsoft.com/office/powerpoint/2010/main" val="32769071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Invariance theorem</a:t>
            </a:r>
            <a:endParaRPr lang="en-GB" dirty="0"/>
          </a:p>
        </p:txBody>
      </p:sp>
      <p:sp>
        <p:nvSpPr>
          <p:cNvPr id="3" name="Content Placeholder 2"/>
          <p:cNvSpPr>
            <a:spLocks noGrp="1"/>
          </p:cNvSpPr>
          <p:nvPr>
            <p:ph idx="1"/>
          </p:nvPr>
        </p:nvSpPr>
        <p:spPr>
          <a:xfrm>
            <a:off x="457200" y="2901729"/>
            <a:ext cx="8229600" cy="3224434"/>
          </a:xfrm>
        </p:spPr>
        <p:txBody>
          <a:bodyPr>
            <a:normAutofit/>
          </a:bodyPr>
          <a:lstStyle/>
          <a:p>
            <a:r>
              <a:rPr lang="en-GB" dirty="0" err="1"/>
              <a:t>Chater</a:t>
            </a:r>
            <a:r>
              <a:rPr lang="en-GB" dirty="0"/>
              <a:t> claims these problems can be solved by invoking the </a:t>
            </a:r>
            <a:r>
              <a:rPr lang="en-GB" b="1" i="1" dirty="0"/>
              <a:t>invariance theorem</a:t>
            </a:r>
          </a:p>
          <a:p>
            <a:pPr lvl="1"/>
            <a:r>
              <a:rPr lang="en-GB" i="1" dirty="0"/>
              <a:t>the shortest description of an object is invariant up to a constant between different </a:t>
            </a:r>
            <a:r>
              <a:rPr lang="en-GB" b="1" i="1" dirty="0"/>
              <a:t>universal languages</a:t>
            </a:r>
            <a:endParaRPr lang="en-GB" dirty="0"/>
          </a:p>
          <a:p>
            <a:endParaRPr lang="en-GB" dirty="0"/>
          </a:p>
        </p:txBody>
      </p:sp>
      <p:pic>
        <p:nvPicPr>
          <p:cNvPr id="4" name="Picture 3"/>
          <p:cNvPicPr>
            <a:picLocks noChangeAspect="1"/>
          </p:cNvPicPr>
          <p:nvPr/>
        </p:nvPicPr>
        <p:blipFill>
          <a:blip r:embed="rId2"/>
          <a:stretch>
            <a:fillRect/>
          </a:stretch>
        </p:blipFill>
        <p:spPr>
          <a:xfrm>
            <a:off x="1254843" y="1417638"/>
            <a:ext cx="6634314" cy="909308"/>
          </a:xfrm>
          <a:prstGeom prst="rect">
            <a:avLst/>
          </a:prstGeom>
        </p:spPr>
      </p:pic>
      <p:sp>
        <p:nvSpPr>
          <p:cNvPr id="5" name="TextBox 4"/>
          <p:cNvSpPr txBox="1"/>
          <p:nvPr/>
        </p:nvSpPr>
        <p:spPr>
          <a:xfrm>
            <a:off x="5500425" y="2235735"/>
            <a:ext cx="2388732" cy="369332"/>
          </a:xfrm>
          <a:prstGeom prst="rect">
            <a:avLst/>
          </a:prstGeom>
          <a:noFill/>
        </p:spPr>
        <p:txBody>
          <a:bodyPr wrap="none" rtlCol="0">
            <a:spAutoFit/>
          </a:bodyPr>
          <a:lstStyle/>
          <a:p>
            <a:r>
              <a:rPr lang="en-GB" dirty="0" smtClean="0"/>
              <a:t>Kolmogorov (1965, p.6)</a:t>
            </a:r>
            <a:endParaRPr lang="en-GB" dirty="0"/>
          </a:p>
        </p:txBody>
      </p:sp>
    </p:spTree>
    <p:extLst>
      <p:ext uri="{BB962C8B-B14F-4D97-AF65-F5344CB8AC3E}">
        <p14:creationId xmlns:p14="http://schemas.microsoft.com/office/powerpoint/2010/main" val="32769071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Universal languages</a:t>
            </a:r>
            <a:endParaRPr lang="en-GB" dirty="0"/>
          </a:p>
        </p:txBody>
      </p:sp>
      <p:sp>
        <p:nvSpPr>
          <p:cNvPr id="3" name="Content Placeholder 2"/>
          <p:cNvSpPr>
            <a:spLocks noGrp="1"/>
          </p:cNvSpPr>
          <p:nvPr>
            <p:ph idx="1"/>
          </p:nvPr>
        </p:nvSpPr>
        <p:spPr>
          <a:xfrm>
            <a:off x="457200" y="1600200"/>
            <a:ext cx="8229600" cy="4138667"/>
          </a:xfrm>
        </p:spPr>
        <p:txBody>
          <a:bodyPr>
            <a:normAutofit/>
          </a:bodyPr>
          <a:lstStyle/>
          <a:p>
            <a:r>
              <a:rPr lang="en-GB" dirty="0" smtClean="0"/>
              <a:t>A universal language is one that is rich enough to express partial recursive functions</a:t>
            </a:r>
          </a:p>
          <a:p>
            <a:r>
              <a:rPr lang="en-GB" dirty="0" smtClean="0"/>
              <a:t>All standard computer programming languages are universal languages</a:t>
            </a:r>
          </a:p>
          <a:p>
            <a:pPr lvl="1"/>
            <a:r>
              <a:rPr lang="en-GB" dirty="0" smtClean="0"/>
              <a:t>e.g., Java, C, Lisp, etc.</a:t>
            </a:r>
          </a:p>
        </p:txBody>
      </p:sp>
    </p:spTree>
    <p:extLst>
      <p:ext uri="{BB962C8B-B14F-4D97-AF65-F5344CB8AC3E}">
        <p14:creationId xmlns:p14="http://schemas.microsoft.com/office/powerpoint/2010/main" val="32769071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Comparing analyses by comparing programs</a:t>
            </a:r>
            <a:endParaRPr lang="en-GB" dirty="0"/>
          </a:p>
        </p:txBody>
      </p:sp>
      <p:sp>
        <p:nvSpPr>
          <p:cNvPr id="3" name="Content Placeholder 2"/>
          <p:cNvSpPr>
            <a:spLocks noGrp="1"/>
          </p:cNvSpPr>
          <p:nvPr>
            <p:ph idx="1"/>
          </p:nvPr>
        </p:nvSpPr>
        <p:spPr>
          <a:xfrm>
            <a:off x="457200" y="2187885"/>
            <a:ext cx="8229600" cy="3938278"/>
          </a:xfrm>
        </p:spPr>
        <p:txBody>
          <a:bodyPr>
            <a:normAutofit/>
          </a:bodyPr>
          <a:lstStyle/>
          <a:p>
            <a:r>
              <a:rPr lang="en-GB" dirty="0" smtClean="0"/>
              <a:t>Invariance theorem suggests we can compare musical analyses by comparing the lengths of programs that express these analyses</a:t>
            </a:r>
          </a:p>
          <a:p>
            <a:pPr lvl="1"/>
            <a:r>
              <a:rPr lang="en-GB" i="1" dirty="0" smtClean="0"/>
              <a:t>Programs must be written in the </a:t>
            </a:r>
            <a:r>
              <a:rPr lang="en-GB" b="1" i="1" dirty="0" smtClean="0"/>
              <a:t>same </a:t>
            </a:r>
            <a:r>
              <a:rPr lang="en-GB" i="1" dirty="0" smtClean="0"/>
              <a:t>universal programming language</a:t>
            </a:r>
            <a:endParaRPr lang="en-GB" i="1" dirty="0"/>
          </a:p>
        </p:txBody>
      </p:sp>
    </p:spTree>
    <p:extLst>
      <p:ext uri="{BB962C8B-B14F-4D97-AF65-F5344CB8AC3E}">
        <p14:creationId xmlns:p14="http://schemas.microsoft.com/office/powerpoint/2010/main" val="32769071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Effective measure of program length allows for automatic music analysis</a:t>
            </a:r>
            <a:endParaRPr lang="en-GB" dirty="0"/>
          </a:p>
        </p:txBody>
      </p:sp>
      <p:sp>
        <p:nvSpPr>
          <p:cNvPr id="3" name="Content Placeholder 2"/>
          <p:cNvSpPr>
            <a:spLocks noGrp="1"/>
          </p:cNvSpPr>
          <p:nvPr>
            <p:ph idx="1"/>
          </p:nvPr>
        </p:nvSpPr>
        <p:spPr>
          <a:xfrm>
            <a:off x="457200" y="2206426"/>
            <a:ext cx="8229600" cy="3919737"/>
          </a:xfrm>
        </p:spPr>
        <p:txBody>
          <a:bodyPr/>
          <a:lstStyle/>
          <a:p>
            <a:r>
              <a:rPr lang="en-GB" dirty="0" smtClean="0"/>
              <a:t>If an </a:t>
            </a:r>
            <a:r>
              <a:rPr lang="en-GB" b="1" i="1" dirty="0" smtClean="0"/>
              <a:t>effective</a:t>
            </a:r>
            <a:r>
              <a:rPr lang="en-GB" dirty="0" smtClean="0"/>
              <a:t> (i.e., automatically calculable) </a:t>
            </a:r>
            <a:r>
              <a:rPr lang="en-GB" b="1" i="1" dirty="0" smtClean="0"/>
              <a:t>measure </a:t>
            </a:r>
            <a:r>
              <a:rPr lang="en-GB" dirty="0" smtClean="0"/>
              <a:t>for program length can be found, then </a:t>
            </a:r>
            <a:r>
              <a:rPr lang="en-GB" dirty="0" smtClean="0"/>
              <a:t>may be possible </a:t>
            </a:r>
            <a:r>
              <a:rPr lang="en-GB" dirty="0" smtClean="0"/>
              <a:t>to automate search for best analysis of any musical object</a:t>
            </a:r>
            <a:endParaRPr lang="en-GB" dirty="0"/>
          </a:p>
        </p:txBody>
      </p:sp>
    </p:spTree>
    <p:extLst>
      <p:ext uri="{BB962C8B-B14F-4D97-AF65-F5344CB8AC3E}">
        <p14:creationId xmlns:p14="http://schemas.microsoft.com/office/powerpoint/2010/main" val="32769071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simple pitch class analysis</a:t>
            </a:r>
            <a:endParaRPr lang="en-GB" dirty="0"/>
          </a:p>
        </p:txBody>
      </p:sp>
      <p:sp>
        <p:nvSpPr>
          <p:cNvPr id="3" name="Content Placeholder 2"/>
          <p:cNvSpPr>
            <a:spLocks noGrp="1"/>
          </p:cNvSpPr>
          <p:nvPr>
            <p:ph idx="1"/>
          </p:nvPr>
        </p:nvSpPr>
        <p:spPr>
          <a:xfrm>
            <a:off x="457200" y="3433643"/>
            <a:ext cx="8229600" cy="2692520"/>
          </a:xfrm>
        </p:spPr>
        <p:txBody>
          <a:bodyPr>
            <a:normAutofit/>
          </a:bodyPr>
          <a:lstStyle/>
          <a:p>
            <a:r>
              <a:rPr lang="en-GB" dirty="0" smtClean="0"/>
              <a:t>Score represents bass part of bars 35 to 48 Chopin’s </a:t>
            </a:r>
            <a:r>
              <a:rPr lang="en-GB" dirty="0" err="1" smtClean="0"/>
              <a:t>Étude</a:t>
            </a:r>
            <a:r>
              <a:rPr lang="en-GB" dirty="0" smtClean="0"/>
              <a:t> in C major, Op.10, No.1</a:t>
            </a:r>
          </a:p>
          <a:p>
            <a:r>
              <a:rPr lang="en-GB" dirty="0" smtClean="0"/>
              <a:t>Pitch class structure can be represented by the sequence:</a:t>
            </a:r>
          </a:p>
          <a:p>
            <a:pPr marL="457200" lvl="1" indent="0" algn="ctr">
              <a:buNone/>
            </a:pPr>
            <a:r>
              <a:rPr lang="en-GB" dirty="0" smtClean="0"/>
              <a:t>9 2 7 0 5 11 4 </a:t>
            </a:r>
            <a:r>
              <a:rPr lang="en-GB" dirty="0"/>
              <a:t>9 2 7 0 5 11 </a:t>
            </a:r>
            <a:r>
              <a:rPr lang="en-GB" dirty="0" smtClean="0"/>
              <a:t>4</a:t>
            </a:r>
            <a:endParaRPr lang="en-GB" dirty="0" smtClean="0">
              <a:solidFill>
                <a:prstClr val="black"/>
              </a:solidFill>
            </a:endParaRPr>
          </a:p>
          <a:p>
            <a:pPr marL="457200" lvl="1" indent="0">
              <a:buNone/>
            </a:pPr>
            <a:endParaRPr lang="en-GB" sz="3200" dirty="0"/>
          </a:p>
        </p:txBody>
      </p:sp>
      <p:pic>
        <p:nvPicPr>
          <p:cNvPr id="6" name="Picture 5"/>
          <p:cNvPicPr>
            <a:picLocks noChangeAspect="1"/>
          </p:cNvPicPr>
          <p:nvPr/>
        </p:nvPicPr>
        <p:blipFill>
          <a:blip r:embed="rId2"/>
          <a:stretch>
            <a:fillRect/>
          </a:stretch>
        </p:blipFill>
        <p:spPr>
          <a:xfrm>
            <a:off x="1075731" y="1417638"/>
            <a:ext cx="6906381" cy="2016005"/>
          </a:xfrm>
          <a:prstGeom prst="rect">
            <a:avLst/>
          </a:prstGeom>
        </p:spPr>
      </p:pic>
    </p:spTree>
    <p:extLst>
      <p:ext uri="{BB962C8B-B14F-4D97-AF65-F5344CB8AC3E}">
        <p14:creationId xmlns:p14="http://schemas.microsoft.com/office/powerpoint/2010/main" val="7713031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smtClean="0"/>
              <a:t>In </a:t>
            </a:r>
            <a:r>
              <a:rPr lang="en-GB" i="1" dirty="0" err="1" smtClean="0"/>
              <a:t>extenso</a:t>
            </a:r>
            <a:r>
              <a:rPr lang="en-GB" dirty="0" smtClean="0"/>
              <a:t> encoding of the structure</a:t>
            </a:r>
            <a:endParaRPr lang="en-GB" i="1" dirty="0"/>
          </a:p>
        </p:txBody>
      </p:sp>
      <p:sp>
        <p:nvSpPr>
          <p:cNvPr id="3" name="Content Placeholder 2"/>
          <p:cNvSpPr>
            <a:spLocks noGrp="1"/>
          </p:cNvSpPr>
          <p:nvPr>
            <p:ph idx="1"/>
          </p:nvPr>
        </p:nvSpPr>
        <p:spPr>
          <a:xfrm>
            <a:off x="457200" y="4173069"/>
            <a:ext cx="8229600" cy="1953094"/>
          </a:xfrm>
        </p:spPr>
        <p:txBody>
          <a:bodyPr>
            <a:normAutofit fontScale="85000" lnSpcReduction="10000"/>
          </a:bodyPr>
          <a:lstStyle/>
          <a:p>
            <a:r>
              <a:rPr lang="en-GB" dirty="0" smtClean="0"/>
              <a:t>Could understand pitch class sequence as 14 unrelated pitch classes</a:t>
            </a:r>
          </a:p>
          <a:p>
            <a:r>
              <a:rPr lang="en-GB" dirty="0" smtClean="0"/>
              <a:t>Writing out the sequence </a:t>
            </a:r>
            <a:r>
              <a:rPr lang="en-GB" i="1" dirty="0" smtClean="0"/>
              <a:t>in </a:t>
            </a:r>
            <a:r>
              <a:rPr lang="en-GB" i="1" dirty="0" err="1" smtClean="0"/>
              <a:t>extenso</a:t>
            </a:r>
            <a:r>
              <a:rPr lang="en-GB" dirty="0" smtClean="0"/>
              <a:t>, as shown, represents this way of understanding the structure</a:t>
            </a:r>
            <a:endParaRPr lang="en-GB" dirty="0"/>
          </a:p>
        </p:txBody>
      </p:sp>
      <p:pic>
        <p:nvPicPr>
          <p:cNvPr id="5" name="Picture 4"/>
          <p:cNvPicPr>
            <a:picLocks noChangeAspect="1"/>
          </p:cNvPicPr>
          <p:nvPr/>
        </p:nvPicPr>
        <p:blipFill>
          <a:blip r:embed="rId2"/>
          <a:stretch>
            <a:fillRect/>
          </a:stretch>
        </p:blipFill>
        <p:spPr>
          <a:xfrm>
            <a:off x="2122356" y="1417638"/>
            <a:ext cx="4897000" cy="1429457"/>
          </a:xfrm>
          <a:prstGeom prst="rect">
            <a:avLst/>
          </a:prstGeom>
        </p:spPr>
      </p:pic>
      <p:sp>
        <p:nvSpPr>
          <p:cNvPr id="6" name="TextBox 5"/>
          <p:cNvSpPr txBox="1"/>
          <p:nvPr/>
        </p:nvSpPr>
        <p:spPr>
          <a:xfrm>
            <a:off x="2344436" y="3265877"/>
            <a:ext cx="4465594" cy="523220"/>
          </a:xfrm>
          <a:prstGeom prst="rect">
            <a:avLst/>
          </a:prstGeom>
          <a:noFill/>
        </p:spPr>
        <p:txBody>
          <a:bodyPr wrap="square" rtlCol="0">
            <a:spAutoFit/>
          </a:bodyPr>
          <a:lstStyle/>
          <a:p>
            <a:pPr algn="ctr"/>
            <a:r>
              <a:rPr lang="en-GB" sz="2800" dirty="0"/>
              <a:t>9 2 7 0 5 11 4 9 2 7 0 5 11 4</a:t>
            </a:r>
          </a:p>
        </p:txBody>
      </p:sp>
    </p:spTree>
    <p:extLst>
      <p:ext uri="{BB962C8B-B14F-4D97-AF65-F5344CB8AC3E}">
        <p14:creationId xmlns:p14="http://schemas.microsoft.com/office/powerpoint/2010/main" val="7713031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a:t>
            </a:r>
            <a:r>
              <a:rPr lang="en-GB" i="1" dirty="0" smtClean="0"/>
              <a:t>shorter</a:t>
            </a:r>
            <a:r>
              <a:rPr lang="en-GB" dirty="0" smtClean="0"/>
              <a:t> interpretation</a:t>
            </a:r>
            <a:endParaRPr lang="en-GB" dirty="0"/>
          </a:p>
        </p:txBody>
      </p:sp>
      <p:sp>
        <p:nvSpPr>
          <p:cNvPr id="3" name="Content Placeholder 2"/>
          <p:cNvSpPr>
            <a:spLocks noGrp="1"/>
          </p:cNvSpPr>
          <p:nvPr>
            <p:ph idx="1"/>
          </p:nvPr>
        </p:nvSpPr>
        <p:spPr>
          <a:xfrm>
            <a:off x="457200" y="3852064"/>
            <a:ext cx="8229600" cy="2661394"/>
          </a:xfrm>
        </p:spPr>
        <p:txBody>
          <a:bodyPr>
            <a:normAutofit fontScale="85000" lnSpcReduction="20000"/>
          </a:bodyPr>
          <a:lstStyle/>
          <a:p>
            <a:r>
              <a:rPr lang="en-GB" dirty="0" smtClean="0"/>
              <a:t>Could understand sequence as two consecutive occurrences of the  </a:t>
            </a:r>
            <a:r>
              <a:rPr lang="en-GB" i="1" dirty="0" smtClean="0"/>
              <a:t>same </a:t>
            </a:r>
            <a:r>
              <a:rPr lang="en-GB" dirty="0" smtClean="0"/>
              <a:t>7-element sequence</a:t>
            </a:r>
          </a:p>
          <a:p>
            <a:r>
              <a:rPr lang="en-GB" dirty="0" smtClean="0"/>
              <a:t>Requires only 8 independent pieces of information to be remembered</a:t>
            </a:r>
          </a:p>
          <a:p>
            <a:r>
              <a:rPr lang="en-GB" dirty="0" smtClean="0"/>
              <a:t>Leads to </a:t>
            </a:r>
            <a:r>
              <a:rPr lang="en-GB" i="1" dirty="0" smtClean="0"/>
              <a:t>shorter</a:t>
            </a:r>
            <a:r>
              <a:rPr lang="en-GB" dirty="0" smtClean="0"/>
              <a:t> description</a:t>
            </a:r>
          </a:p>
          <a:p>
            <a:r>
              <a:rPr lang="en-GB" dirty="0" smtClean="0"/>
              <a:t>Intuitively a </a:t>
            </a:r>
            <a:r>
              <a:rPr lang="en-GB" i="1" dirty="0" smtClean="0"/>
              <a:t>better</a:t>
            </a:r>
            <a:r>
              <a:rPr lang="en-GB" dirty="0" smtClean="0"/>
              <a:t> interpretation or </a:t>
            </a:r>
            <a:r>
              <a:rPr lang="en-GB" i="1" dirty="0" smtClean="0"/>
              <a:t>explanation</a:t>
            </a:r>
            <a:r>
              <a:rPr lang="en-GB" dirty="0" smtClean="0"/>
              <a:t> of the sequence</a:t>
            </a:r>
            <a:endParaRPr lang="en-GB" dirty="0"/>
          </a:p>
        </p:txBody>
      </p:sp>
      <p:pic>
        <p:nvPicPr>
          <p:cNvPr id="5" name="Picture 4"/>
          <p:cNvPicPr>
            <a:picLocks noChangeAspect="1"/>
          </p:cNvPicPr>
          <p:nvPr/>
        </p:nvPicPr>
        <p:blipFill>
          <a:blip r:embed="rId2"/>
          <a:stretch>
            <a:fillRect/>
          </a:stretch>
        </p:blipFill>
        <p:spPr>
          <a:xfrm>
            <a:off x="2451620" y="1417638"/>
            <a:ext cx="3988840" cy="1164361"/>
          </a:xfrm>
          <a:prstGeom prst="rect">
            <a:avLst/>
          </a:prstGeom>
        </p:spPr>
      </p:pic>
      <p:sp>
        <p:nvSpPr>
          <p:cNvPr id="6" name="TextBox 5"/>
          <p:cNvSpPr txBox="1"/>
          <p:nvPr/>
        </p:nvSpPr>
        <p:spPr>
          <a:xfrm>
            <a:off x="2451620" y="2938418"/>
            <a:ext cx="3988840" cy="523220"/>
          </a:xfrm>
          <a:prstGeom prst="rect">
            <a:avLst/>
          </a:prstGeom>
          <a:noFill/>
        </p:spPr>
        <p:txBody>
          <a:bodyPr wrap="square" rtlCol="0">
            <a:spAutoFit/>
          </a:bodyPr>
          <a:lstStyle/>
          <a:p>
            <a:pPr algn="ctr"/>
            <a:r>
              <a:rPr lang="en-GB" sz="2800" dirty="0" smtClean="0"/>
              <a:t>2(9 2 7 0 5 11 4)</a:t>
            </a:r>
            <a:endParaRPr lang="en-GB" sz="2800" dirty="0"/>
          </a:p>
        </p:txBody>
      </p:sp>
    </p:spTree>
    <p:extLst>
      <p:ext uri="{BB962C8B-B14F-4D97-AF65-F5344CB8AC3E}">
        <p14:creationId xmlns:p14="http://schemas.microsoft.com/office/powerpoint/2010/main" val="7713031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explanation?</a:t>
            </a:r>
            <a:endParaRPr lang="en-GB" dirty="0"/>
          </a:p>
        </p:txBody>
      </p:sp>
      <p:sp>
        <p:nvSpPr>
          <p:cNvPr id="3" name="Content Placeholder 2"/>
          <p:cNvSpPr>
            <a:spLocks noGrp="1"/>
          </p:cNvSpPr>
          <p:nvPr>
            <p:ph idx="1"/>
          </p:nvPr>
        </p:nvSpPr>
        <p:spPr>
          <a:xfrm>
            <a:off x="4446040" y="1417638"/>
            <a:ext cx="4240760" cy="4708525"/>
          </a:xfrm>
        </p:spPr>
        <p:txBody>
          <a:bodyPr>
            <a:normAutofit fontScale="92500" lnSpcReduction="20000"/>
          </a:bodyPr>
          <a:lstStyle/>
          <a:p>
            <a:r>
              <a:rPr lang="en-GB" dirty="0" smtClean="0"/>
              <a:t>Sequence can also be understood as two turns around the diatonic fourths cycle in C major</a:t>
            </a:r>
          </a:p>
          <a:p>
            <a:r>
              <a:rPr lang="en-GB" dirty="0" smtClean="0"/>
              <a:t>This recognizes structure </a:t>
            </a:r>
            <a:r>
              <a:rPr lang="en-GB" i="1" dirty="0" smtClean="0"/>
              <a:t>within</a:t>
            </a:r>
            <a:r>
              <a:rPr lang="en-GB" dirty="0" smtClean="0"/>
              <a:t> each of the two 7-element </a:t>
            </a:r>
            <a:r>
              <a:rPr lang="en-GB" dirty="0" err="1" smtClean="0"/>
              <a:t>subsequences</a:t>
            </a:r>
            <a:endParaRPr lang="en-GB" dirty="0" smtClean="0"/>
          </a:p>
          <a:p>
            <a:r>
              <a:rPr lang="en-GB" dirty="0" smtClean="0"/>
              <a:t>Can be encoded with a single formula</a:t>
            </a:r>
            <a:endParaRPr lang="en-GB" dirty="0"/>
          </a:p>
        </p:txBody>
      </p:sp>
      <p:pic>
        <p:nvPicPr>
          <p:cNvPr id="5" name="Picture 4"/>
          <p:cNvPicPr>
            <a:picLocks noChangeAspect="1"/>
          </p:cNvPicPr>
          <p:nvPr/>
        </p:nvPicPr>
        <p:blipFill>
          <a:blip r:embed="rId2"/>
          <a:stretch>
            <a:fillRect/>
          </a:stretch>
        </p:blipFill>
        <p:spPr>
          <a:xfrm>
            <a:off x="457200" y="1417638"/>
            <a:ext cx="3988840" cy="1164361"/>
          </a:xfrm>
          <a:prstGeom prst="rect">
            <a:avLst/>
          </a:prstGeom>
        </p:spPr>
      </p:pic>
      <p:pic>
        <p:nvPicPr>
          <p:cNvPr id="6" name="Picture 5"/>
          <p:cNvPicPr>
            <a:picLocks noChangeAspect="1"/>
          </p:cNvPicPr>
          <p:nvPr/>
        </p:nvPicPr>
        <p:blipFill>
          <a:blip r:embed="rId3"/>
          <a:stretch>
            <a:fillRect/>
          </a:stretch>
        </p:blipFill>
        <p:spPr>
          <a:xfrm>
            <a:off x="1563753" y="2972788"/>
            <a:ext cx="1785442" cy="1777746"/>
          </a:xfrm>
          <a:prstGeom prst="rect">
            <a:avLst/>
          </a:prstGeom>
        </p:spPr>
      </p:pic>
      <p:pic>
        <p:nvPicPr>
          <p:cNvPr id="7" name="Picture 6"/>
          <p:cNvPicPr>
            <a:picLocks noChangeAspect="1"/>
          </p:cNvPicPr>
          <p:nvPr/>
        </p:nvPicPr>
        <p:blipFill>
          <a:blip r:embed="rId4"/>
          <a:stretch>
            <a:fillRect/>
          </a:stretch>
        </p:blipFill>
        <p:spPr>
          <a:xfrm>
            <a:off x="457200" y="5224765"/>
            <a:ext cx="3988840" cy="270973"/>
          </a:xfrm>
          <a:prstGeom prst="rect">
            <a:avLst/>
          </a:prstGeom>
        </p:spPr>
      </p:pic>
    </p:spTree>
    <p:extLst>
      <p:ext uri="{BB962C8B-B14F-4D97-AF65-F5344CB8AC3E}">
        <p14:creationId xmlns:p14="http://schemas.microsoft.com/office/powerpoint/2010/main" val="7713031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explanation?</a:t>
            </a:r>
            <a:endParaRPr lang="en-GB" dirty="0"/>
          </a:p>
        </p:txBody>
      </p:sp>
      <p:sp>
        <p:nvSpPr>
          <p:cNvPr id="3" name="Content Placeholder 2"/>
          <p:cNvSpPr>
            <a:spLocks noGrp="1"/>
          </p:cNvSpPr>
          <p:nvPr>
            <p:ph idx="1"/>
          </p:nvPr>
        </p:nvSpPr>
        <p:spPr>
          <a:xfrm>
            <a:off x="457200" y="3726453"/>
            <a:ext cx="8229600" cy="2554086"/>
          </a:xfrm>
        </p:spPr>
        <p:txBody>
          <a:bodyPr>
            <a:normAutofit fontScale="92500" lnSpcReduction="20000"/>
          </a:bodyPr>
          <a:lstStyle/>
          <a:p>
            <a:r>
              <a:rPr lang="en-GB" dirty="0" smtClean="0"/>
              <a:t>But this formula requires us to remember</a:t>
            </a:r>
          </a:p>
          <a:p>
            <a:pPr lvl="1"/>
            <a:r>
              <a:rPr lang="en-GB" dirty="0" smtClean="0"/>
              <a:t>5 unrelated numbers</a:t>
            </a:r>
          </a:p>
          <a:p>
            <a:pPr lvl="1"/>
            <a:r>
              <a:rPr lang="en-GB" dirty="0" smtClean="0"/>
              <a:t>5 unrelated operations</a:t>
            </a:r>
          </a:p>
          <a:p>
            <a:pPr lvl="1"/>
            <a:r>
              <a:rPr lang="en-GB" dirty="0" smtClean="0"/>
              <a:t>2 boundary values of </a:t>
            </a:r>
            <a:r>
              <a:rPr lang="en-GB" i="1" dirty="0" err="1" smtClean="0"/>
              <a:t>i</a:t>
            </a:r>
            <a:endParaRPr lang="en-GB" i="1" dirty="0" smtClean="0"/>
          </a:p>
          <a:p>
            <a:r>
              <a:rPr lang="en-GB" b="1" dirty="0" smtClean="0"/>
              <a:t>12</a:t>
            </a:r>
            <a:r>
              <a:rPr lang="en-GB" dirty="0" smtClean="0"/>
              <a:t> pieces of independent information</a:t>
            </a:r>
          </a:p>
          <a:p>
            <a:pPr lvl="1"/>
            <a:r>
              <a:rPr lang="en-GB" dirty="0" smtClean="0"/>
              <a:t>cf. 8 items in </a:t>
            </a:r>
            <a:r>
              <a:rPr lang="en-GB" dirty="0"/>
              <a:t>2(9 2 7 0 5 11 4</a:t>
            </a:r>
            <a:r>
              <a:rPr lang="en-GB" dirty="0" smtClean="0"/>
              <a:t>)</a:t>
            </a:r>
            <a:endParaRPr lang="en-GB" dirty="0"/>
          </a:p>
        </p:txBody>
      </p:sp>
      <p:pic>
        <p:nvPicPr>
          <p:cNvPr id="5" name="Picture 4"/>
          <p:cNvPicPr>
            <a:picLocks noChangeAspect="1"/>
          </p:cNvPicPr>
          <p:nvPr/>
        </p:nvPicPr>
        <p:blipFill>
          <a:blip r:embed="rId2"/>
          <a:stretch>
            <a:fillRect/>
          </a:stretch>
        </p:blipFill>
        <p:spPr>
          <a:xfrm>
            <a:off x="2288616" y="1417638"/>
            <a:ext cx="4570493" cy="1334148"/>
          </a:xfrm>
          <a:prstGeom prst="rect">
            <a:avLst/>
          </a:prstGeom>
        </p:spPr>
      </p:pic>
      <p:pic>
        <p:nvPicPr>
          <p:cNvPr id="7" name="Picture 6"/>
          <p:cNvPicPr>
            <a:picLocks noChangeAspect="1"/>
          </p:cNvPicPr>
          <p:nvPr/>
        </p:nvPicPr>
        <p:blipFill>
          <a:blip r:embed="rId3"/>
          <a:stretch>
            <a:fillRect/>
          </a:stretch>
        </p:blipFill>
        <p:spPr>
          <a:xfrm>
            <a:off x="2577215" y="3053305"/>
            <a:ext cx="3988840" cy="270973"/>
          </a:xfrm>
          <a:prstGeom prst="rect">
            <a:avLst/>
          </a:prstGeom>
        </p:spPr>
      </p:pic>
    </p:spTree>
    <p:extLst>
      <p:ext uri="{BB962C8B-B14F-4D97-AF65-F5344CB8AC3E}">
        <p14:creationId xmlns:p14="http://schemas.microsoft.com/office/powerpoint/2010/main" val="19281040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goal of music analysis</a:t>
            </a:r>
            <a:endParaRPr lang="en-GB" dirty="0"/>
          </a:p>
        </p:txBody>
      </p:sp>
      <p:sp>
        <p:nvSpPr>
          <p:cNvPr id="3" name="Content Placeholder 2"/>
          <p:cNvSpPr>
            <a:spLocks noGrp="1"/>
          </p:cNvSpPr>
          <p:nvPr>
            <p:ph idx="1"/>
          </p:nvPr>
        </p:nvSpPr>
        <p:spPr>
          <a:xfrm>
            <a:off x="4577232" y="1600200"/>
            <a:ext cx="4109567" cy="4875734"/>
          </a:xfrm>
        </p:spPr>
        <p:txBody>
          <a:bodyPr>
            <a:normAutofit fontScale="85000" lnSpcReduction="20000"/>
          </a:bodyPr>
          <a:lstStyle/>
          <a:p>
            <a:r>
              <a:rPr lang="en-GB" dirty="0" smtClean="0"/>
              <a:t>The goal of music analysis is to find the most satisfying explanations for musical works</a:t>
            </a:r>
          </a:p>
          <a:p>
            <a:r>
              <a:rPr lang="en-GB" dirty="0" smtClean="0"/>
              <a:t>The “most satisfying” explanation for a musical work is usually one that</a:t>
            </a:r>
          </a:p>
          <a:p>
            <a:pPr lvl="1"/>
            <a:r>
              <a:rPr lang="en-GB" dirty="0" smtClean="0"/>
              <a:t>is as </a:t>
            </a:r>
            <a:r>
              <a:rPr lang="en-GB" b="1" i="1" dirty="0" smtClean="0"/>
              <a:t>simple </a:t>
            </a:r>
            <a:r>
              <a:rPr lang="en-GB" dirty="0" smtClean="0"/>
              <a:t>as possible</a:t>
            </a:r>
          </a:p>
          <a:p>
            <a:pPr lvl="1"/>
            <a:r>
              <a:rPr lang="en-GB" dirty="0" smtClean="0"/>
              <a:t>accounts for as much </a:t>
            </a:r>
            <a:r>
              <a:rPr lang="en-GB" b="1" i="1" dirty="0" smtClean="0"/>
              <a:t>detail</a:t>
            </a:r>
            <a:r>
              <a:rPr lang="en-GB" dirty="0" smtClean="0"/>
              <a:t> as possible</a:t>
            </a:r>
          </a:p>
          <a:p>
            <a:r>
              <a:rPr lang="en-GB" dirty="0" smtClean="0"/>
              <a:t>These two criteria often </a:t>
            </a:r>
            <a:r>
              <a:rPr lang="en-GB" b="1" i="1" dirty="0" smtClean="0"/>
              <a:t>conflict</a:t>
            </a:r>
            <a:endParaRPr lang="en-GB" dirty="0"/>
          </a:p>
        </p:txBody>
      </p:sp>
      <p:pic>
        <p:nvPicPr>
          <p:cNvPr id="4" name="Picture 3"/>
          <p:cNvPicPr>
            <a:picLocks noChangeAspect="1"/>
          </p:cNvPicPr>
          <p:nvPr/>
        </p:nvPicPr>
        <p:blipFill>
          <a:blip r:embed="rId2"/>
          <a:stretch>
            <a:fillRect/>
          </a:stretch>
        </p:blipFill>
        <p:spPr>
          <a:xfrm>
            <a:off x="457200" y="1298301"/>
            <a:ext cx="4102368" cy="5177633"/>
          </a:xfrm>
          <a:prstGeom prst="rect">
            <a:avLst/>
          </a:prstGeom>
        </p:spPr>
      </p:pic>
      <p:sp>
        <p:nvSpPr>
          <p:cNvPr id="5" name="TextBox 4"/>
          <p:cNvSpPr txBox="1"/>
          <p:nvPr/>
        </p:nvSpPr>
        <p:spPr>
          <a:xfrm>
            <a:off x="457200" y="6475934"/>
            <a:ext cx="2564920" cy="276999"/>
          </a:xfrm>
          <a:prstGeom prst="rect">
            <a:avLst/>
          </a:prstGeom>
          <a:noFill/>
        </p:spPr>
        <p:txBody>
          <a:bodyPr wrap="square" rtlCol="0">
            <a:spAutoFit/>
          </a:bodyPr>
          <a:lstStyle/>
          <a:p>
            <a:r>
              <a:rPr lang="en-GB" sz="1200" dirty="0" err="1" smtClean="0"/>
              <a:t>Lerdahl</a:t>
            </a:r>
            <a:r>
              <a:rPr lang="en-GB" sz="1200" dirty="0" smtClean="0"/>
              <a:t> and </a:t>
            </a:r>
            <a:r>
              <a:rPr lang="en-GB" sz="1200" dirty="0" err="1" smtClean="0"/>
              <a:t>Jackendoff</a:t>
            </a:r>
            <a:r>
              <a:rPr lang="en-GB" sz="1200" dirty="0" smtClean="0"/>
              <a:t> (1983, p.205)</a:t>
            </a:r>
            <a:endParaRPr lang="en-GB" sz="1200" dirty="0"/>
          </a:p>
        </p:txBody>
      </p:sp>
    </p:spTree>
    <p:extLst>
      <p:ext uri="{BB962C8B-B14F-4D97-AF65-F5344CB8AC3E}">
        <p14:creationId xmlns:p14="http://schemas.microsoft.com/office/powerpoint/2010/main" val="32127108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explanation?</a:t>
            </a:r>
            <a:endParaRPr lang="en-GB" dirty="0"/>
          </a:p>
        </p:txBody>
      </p:sp>
      <p:sp>
        <p:nvSpPr>
          <p:cNvPr id="3" name="Content Placeholder 2"/>
          <p:cNvSpPr>
            <a:spLocks noGrp="1"/>
          </p:cNvSpPr>
          <p:nvPr>
            <p:ph idx="1"/>
          </p:nvPr>
        </p:nvSpPr>
        <p:spPr>
          <a:xfrm>
            <a:off x="457200" y="3726452"/>
            <a:ext cx="8229600" cy="2833221"/>
          </a:xfrm>
        </p:spPr>
        <p:txBody>
          <a:bodyPr>
            <a:normAutofit fontScale="92500" lnSpcReduction="20000"/>
          </a:bodyPr>
          <a:lstStyle/>
          <a:p>
            <a:r>
              <a:rPr lang="en-GB" dirty="0" smtClean="0"/>
              <a:t>Advantage of using formula becomes apparent when encoding a </a:t>
            </a:r>
            <a:r>
              <a:rPr lang="en-GB" i="1" dirty="0" smtClean="0"/>
              <a:t>longer</a:t>
            </a:r>
            <a:r>
              <a:rPr lang="en-GB" dirty="0" smtClean="0"/>
              <a:t> sequence which is not an integer number of full turns around the C major circle of fourths</a:t>
            </a:r>
          </a:p>
          <a:p>
            <a:pPr marL="342900" lvl="1" indent="-342900">
              <a:buFont typeface="Arial"/>
              <a:buChar char="•"/>
            </a:pPr>
            <a:r>
              <a:rPr lang="en-GB" dirty="0" smtClean="0"/>
              <a:t>e.g., </a:t>
            </a:r>
          </a:p>
          <a:p>
            <a:pPr marL="742950" lvl="2" indent="-342900"/>
            <a:r>
              <a:rPr lang="en-GB" dirty="0" smtClean="0"/>
              <a:t>9 </a:t>
            </a:r>
            <a:r>
              <a:rPr lang="en-GB" dirty="0"/>
              <a:t>2 7 0 5 11 </a:t>
            </a:r>
            <a:r>
              <a:rPr lang="en-GB" dirty="0" smtClean="0"/>
              <a:t>4 9 </a:t>
            </a:r>
            <a:r>
              <a:rPr lang="en-GB" dirty="0"/>
              <a:t>2 7 0 5 11 </a:t>
            </a:r>
            <a:r>
              <a:rPr lang="en-GB" dirty="0" smtClean="0"/>
              <a:t>4 9 </a:t>
            </a:r>
            <a:r>
              <a:rPr lang="en-GB" dirty="0"/>
              <a:t>2 7 0 5 </a:t>
            </a:r>
            <a:r>
              <a:rPr lang="en-GB" dirty="0" smtClean="0"/>
              <a:t>11   (20 items)</a:t>
            </a:r>
          </a:p>
          <a:p>
            <a:pPr marL="742950" lvl="2" indent="-342900"/>
            <a:r>
              <a:rPr lang="en-GB" dirty="0" smtClean="0"/>
              <a:t>p(</a:t>
            </a:r>
            <a:r>
              <a:rPr lang="en-GB" dirty="0" err="1" smtClean="0"/>
              <a:t>i</a:t>
            </a:r>
            <a:r>
              <a:rPr lang="en-GB" dirty="0" smtClean="0"/>
              <a:t>) = (((i+2) mod 7) * 5 + 11) mod 12, 0 ≤ </a:t>
            </a:r>
            <a:r>
              <a:rPr lang="en-GB" dirty="0" err="1" smtClean="0"/>
              <a:t>i</a:t>
            </a:r>
            <a:r>
              <a:rPr lang="en-GB" dirty="0" smtClean="0"/>
              <a:t> ≤ 19 (12 items)</a:t>
            </a:r>
            <a:endParaRPr lang="en-GB" dirty="0"/>
          </a:p>
          <a:p>
            <a:pPr marL="342900" lvl="1" indent="-342900">
              <a:buFont typeface="Arial"/>
              <a:buChar char="•"/>
            </a:pPr>
            <a:endParaRPr lang="en-GB" dirty="0"/>
          </a:p>
          <a:p>
            <a:pPr marL="342900" lvl="1" indent="-342900">
              <a:buFont typeface="Arial"/>
              <a:buChar char="•"/>
            </a:pPr>
            <a:endParaRPr lang="en-GB" dirty="0"/>
          </a:p>
          <a:p>
            <a:endParaRPr lang="en-GB" dirty="0"/>
          </a:p>
        </p:txBody>
      </p:sp>
      <p:pic>
        <p:nvPicPr>
          <p:cNvPr id="5" name="Picture 4"/>
          <p:cNvPicPr>
            <a:picLocks noChangeAspect="1"/>
          </p:cNvPicPr>
          <p:nvPr/>
        </p:nvPicPr>
        <p:blipFill>
          <a:blip r:embed="rId2"/>
          <a:stretch>
            <a:fillRect/>
          </a:stretch>
        </p:blipFill>
        <p:spPr>
          <a:xfrm>
            <a:off x="2288616" y="1417638"/>
            <a:ext cx="4570493" cy="1334148"/>
          </a:xfrm>
          <a:prstGeom prst="rect">
            <a:avLst/>
          </a:prstGeom>
        </p:spPr>
      </p:pic>
      <p:pic>
        <p:nvPicPr>
          <p:cNvPr id="7" name="Picture 6"/>
          <p:cNvPicPr>
            <a:picLocks noChangeAspect="1"/>
          </p:cNvPicPr>
          <p:nvPr/>
        </p:nvPicPr>
        <p:blipFill>
          <a:blip r:embed="rId3"/>
          <a:stretch>
            <a:fillRect/>
          </a:stretch>
        </p:blipFill>
        <p:spPr>
          <a:xfrm>
            <a:off x="2577215" y="3053305"/>
            <a:ext cx="3988840" cy="270973"/>
          </a:xfrm>
          <a:prstGeom prst="rect">
            <a:avLst/>
          </a:prstGeom>
        </p:spPr>
      </p:pic>
    </p:spTree>
    <p:extLst>
      <p:ext uri="{BB962C8B-B14F-4D97-AF65-F5344CB8AC3E}">
        <p14:creationId xmlns:p14="http://schemas.microsoft.com/office/powerpoint/2010/main" val="25871211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explanation?</a:t>
            </a:r>
            <a:endParaRPr lang="en-GB" dirty="0"/>
          </a:p>
        </p:txBody>
      </p:sp>
      <p:sp>
        <p:nvSpPr>
          <p:cNvPr id="3" name="Content Placeholder 2"/>
          <p:cNvSpPr>
            <a:spLocks noGrp="1"/>
          </p:cNvSpPr>
          <p:nvPr>
            <p:ph idx="1"/>
          </p:nvPr>
        </p:nvSpPr>
        <p:spPr>
          <a:xfrm>
            <a:off x="457200" y="3726453"/>
            <a:ext cx="8229600" cy="2847178"/>
          </a:xfrm>
        </p:spPr>
        <p:txBody>
          <a:bodyPr>
            <a:normAutofit/>
          </a:bodyPr>
          <a:lstStyle/>
          <a:p>
            <a:pPr marL="342900" lvl="1" indent="-342900">
              <a:buFont typeface="Arial"/>
              <a:buChar char="•"/>
            </a:pPr>
            <a:r>
              <a:rPr lang="en-GB" dirty="0" smtClean="0"/>
              <a:t>Formula can also be </a:t>
            </a:r>
            <a:r>
              <a:rPr lang="en-GB" b="1" i="1" dirty="0" err="1" smtClean="0"/>
              <a:t>parametrized</a:t>
            </a:r>
            <a:r>
              <a:rPr lang="en-GB" dirty="0" smtClean="0"/>
              <a:t> and </a:t>
            </a:r>
            <a:r>
              <a:rPr lang="en-GB" b="1" i="1" dirty="0" smtClean="0"/>
              <a:t>reused</a:t>
            </a:r>
            <a:r>
              <a:rPr lang="en-GB" dirty="0" smtClean="0"/>
              <a:t> to describe </a:t>
            </a:r>
            <a:r>
              <a:rPr lang="en-GB" b="1" i="1" dirty="0" smtClean="0"/>
              <a:t>any</a:t>
            </a:r>
            <a:r>
              <a:rPr lang="en-GB" dirty="0" smtClean="0"/>
              <a:t> sequence of pitch classes formed by circulating around </a:t>
            </a:r>
            <a:r>
              <a:rPr lang="en-GB" b="1" i="1" dirty="0" smtClean="0"/>
              <a:t>any</a:t>
            </a:r>
            <a:r>
              <a:rPr lang="en-GB" dirty="0" smtClean="0"/>
              <a:t> diatonic fourths cycle</a:t>
            </a:r>
          </a:p>
          <a:p>
            <a:pPr marL="342900" lvl="1" indent="-342900">
              <a:buFont typeface="Arial"/>
              <a:buChar char="•"/>
            </a:pPr>
            <a:r>
              <a:rPr lang="en-GB" dirty="0" smtClean="0"/>
              <a:t>It provides a </a:t>
            </a:r>
            <a:r>
              <a:rPr lang="en-GB" b="1" i="1" dirty="0" smtClean="0"/>
              <a:t>highly compressed</a:t>
            </a:r>
            <a:r>
              <a:rPr lang="en-GB" b="1" dirty="0" smtClean="0"/>
              <a:t> </a:t>
            </a:r>
            <a:r>
              <a:rPr lang="en-GB" dirty="0" smtClean="0"/>
              <a:t>or </a:t>
            </a:r>
            <a:r>
              <a:rPr lang="en-GB" b="1" i="1" dirty="0" smtClean="0"/>
              <a:t>compact</a:t>
            </a:r>
            <a:r>
              <a:rPr lang="en-GB" i="1" dirty="0" smtClean="0"/>
              <a:t> </a:t>
            </a:r>
            <a:r>
              <a:rPr lang="en-GB" dirty="0" smtClean="0"/>
              <a:t>representation of a </a:t>
            </a:r>
            <a:r>
              <a:rPr lang="en-GB" b="1" i="1" dirty="0" smtClean="0"/>
              <a:t>very large class</a:t>
            </a:r>
            <a:r>
              <a:rPr lang="en-GB" b="1" dirty="0" smtClean="0"/>
              <a:t> </a:t>
            </a:r>
            <a:r>
              <a:rPr lang="en-GB" dirty="0" smtClean="0"/>
              <a:t>of structures that occur </a:t>
            </a:r>
            <a:r>
              <a:rPr lang="en-GB" b="1" i="1" dirty="0" smtClean="0"/>
              <a:t>often</a:t>
            </a:r>
            <a:r>
              <a:rPr lang="en-GB" dirty="0" smtClean="0"/>
              <a:t> in tonal music</a:t>
            </a:r>
            <a:endParaRPr lang="en-GB" dirty="0"/>
          </a:p>
          <a:p>
            <a:pPr marL="342900" lvl="1" indent="-342900">
              <a:buFont typeface="Arial"/>
              <a:buChar char="•"/>
            </a:pPr>
            <a:endParaRPr lang="en-GB" dirty="0"/>
          </a:p>
          <a:p>
            <a:endParaRPr lang="en-GB" dirty="0"/>
          </a:p>
        </p:txBody>
      </p:sp>
      <p:pic>
        <p:nvPicPr>
          <p:cNvPr id="5" name="Picture 4"/>
          <p:cNvPicPr>
            <a:picLocks noChangeAspect="1"/>
          </p:cNvPicPr>
          <p:nvPr/>
        </p:nvPicPr>
        <p:blipFill>
          <a:blip r:embed="rId2"/>
          <a:stretch>
            <a:fillRect/>
          </a:stretch>
        </p:blipFill>
        <p:spPr>
          <a:xfrm>
            <a:off x="2288616" y="1417638"/>
            <a:ext cx="4570493" cy="1334148"/>
          </a:xfrm>
          <a:prstGeom prst="rect">
            <a:avLst/>
          </a:prstGeom>
        </p:spPr>
      </p:pic>
      <p:pic>
        <p:nvPicPr>
          <p:cNvPr id="7" name="Picture 6"/>
          <p:cNvPicPr>
            <a:picLocks noChangeAspect="1"/>
          </p:cNvPicPr>
          <p:nvPr/>
        </p:nvPicPr>
        <p:blipFill>
          <a:blip r:embed="rId3"/>
          <a:stretch>
            <a:fillRect/>
          </a:stretch>
        </p:blipFill>
        <p:spPr>
          <a:xfrm>
            <a:off x="2577215" y="3053305"/>
            <a:ext cx="3988840" cy="270973"/>
          </a:xfrm>
          <a:prstGeom prst="rect">
            <a:avLst/>
          </a:prstGeom>
        </p:spPr>
      </p:pic>
    </p:spTree>
    <p:extLst>
      <p:ext uri="{BB962C8B-B14F-4D97-AF65-F5344CB8AC3E}">
        <p14:creationId xmlns:p14="http://schemas.microsoft.com/office/powerpoint/2010/main" val="1963648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Describing musical structures with programs</a:t>
            </a:r>
            <a:endParaRPr lang="en-GB" dirty="0"/>
          </a:p>
        </p:txBody>
      </p:sp>
      <p:sp>
        <p:nvSpPr>
          <p:cNvPr id="3" name="Content Placeholder 2"/>
          <p:cNvSpPr>
            <a:spLocks noGrp="1"/>
          </p:cNvSpPr>
          <p:nvPr>
            <p:ph idx="1"/>
          </p:nvPr>
        </p:nvSpPr>
        <p:spPr>
          <a:xfrm>
            <a:off x="4535714" y="1600200"/>
            <a:ext cx="4151086" cy="5027990"/>
          </a:xfrm>
        </p:spPr>
        <p:txBody>
          <a:bodyPr>
            <a:normAutofit fontScale="70000" lnSpcReduction="20000"/>
          </a:bodyPr>
          <a:lstStyle/>
          <a:p>
            <a:r>
              <a:rPr lang="en-GB" dirty="0" smtClean="0"/>
              <a:t>Upper C program literally prints out pitch class sequence</a:t>
            </a:r>
          </a:p>
          <a:p>
            <a:r>
              <a:rPr lang="en-GB" dirty="0" smtClean="0"/>
              <a:t>Lower C program uses formula to generate pitch class sequence</a:t>
            </a:r>
          </a:p>
          <a:p>
            <a:r>
              <a:rPr lang="en-GB" dirty="0" smtClean="0"/>
              <a:t>Can measure lengths of programs in terms of characters</a:t>
            </a:r>
          </a:p>
          <a:p>
            <a:pPr lvl="1"/>
            <a:r>
              <a:rPr lang="en-GB" dirty="0" smtClean="0"/>
              <a:t>ignore line that loads </a:t>
            </a:r>
            <a:r>
              <a:rPr lang="en-GB" dirty="0" err="1" smtClean="0"/>
              <a:t>stdio.h</a:t>
            </a:r>
            <a:endParaRPr lang="en-GB" dirty="0" smtClean="0"/>
          </a:p>
          <a:p>
            <a:pPr lvl="1"/>
            <a:r>
              <a:rPr lang="en-GB" dirty="0" smtClean="0"/>
              <a:t>formatted so that they are as short as possible</a:t>
            </a:r>
          </a:p>
          <a:p>
            <a:r>
              <a:rPr lang="en-GB" dirty="0" smtClean="0"/>
              <a:t>Lower program is longer (66 chars) than upper program (48 chars)</a:t>
            </a:r>
          </a:p>
          <a:p>
            <a:pPr lvl="1"/>
            <a:r>
              <a:rPr lang="en-GB" dirty="0" smtClean="0"/>
              <a:t>For such a short sequence, doesn’t pay to use more generalized description</a:t>
            </a:r>
            <a:endParaRPr lang="en-GB" dirty="0"/>
          </a:p>
        </p:txBody>
      </p:sp>
      <p:sp>
        <p:nvSpPr>
          <p:cNvPr id="4" name="TextBox 3"/>
          <p:cNvSpPr txBox="1"/>
          <p:nvPr/>
        </p:nvSpPr>
        <p:spPr>
          <a:xfrm>
            <a:off x="457200" y="1612458"/>
            <a:ext cx="3788229" cy="461665"/>
          </a:xfrm>
          <a:prstGeom prst="rect">
            <a:avLst/>
          </a:prstGeom>
          <a:noFill/>
        </p:spPr>
        <p:txBody>
          <a:bodyPr wrap="square" rtlCol="0">
            <a:spAutoFit/>
          </a:bodyPr>
          <a:lstStyle/>
          <a:p>
            <a:pPr algn="ctr"/>
            <a:r>
              <a:rPr lang="en-GB" sz="2400" dirty="0"/>
              <a:t>9 2 7 0 5 11 4 9 2 7 0 5 11 4</a:t>
            </a:r>
          </a:p>
        </p:txBody>
      </p:sp>
      <p:sp>
        <p:nvSpPr>
          <p:cNvPr id="5" name="TextBox 4"/>
          <p:cNvSpPr txBox="1"/>
          <p:nvPr/>
        </p:nvSpPr>
        <p:spPr>
          <a:xfrm>
            <a:off x="641928" y="2609913"/>
            <a:ext cx="3893785" cy="1200329"/>
          </a:xfrm>
          <a:prstGeom prst="rect">
            <a:avLst/>
          </a:prstGeom>
          <a:noFill/>
        </p:spPr>
        <p:txBody>
          <a:bodyPr wrap="square" rtlCol="0">
            <a:spAutoFit/>
          </a:bodyPr>
          <a:lstStyle/>
          <a:p>
            <a:r>
              <a:rPr lang="en-GB" dirty="0"/>
              <a:t>#include&lt;</a:t>
            </a:r>
            <a:r>
              <a:rPr lang="en-GB" dirty="0" err="1"/>
              <a:t>stdio.h</a:t>
            </a:r>
            <a:r>
              <a:rPr lang="en-GB" dirty="0"/>
              <a:t>&gt;</a:t>
            </a:r>
          </a:p>
          <a:p>
            <a:r>
              <a:rPr lang="en-US" dirty="0"/>
              <a:t>main(){</a:t>
            </a:r>
          </a:p>
          <a:p>
            <a:r>
              <a:rPr lang="en-US" dirty="0" smtClean="0"/>
              <a:t>  </a:t>
            </a:r>
            <a:r>
              <a:rPr lang="en-US" dirty="0" err="1" smtClean="0"/>
              <a:t>printf</a:t>
            </a:r>
            <a:r>
              <a:rPr lang="en-US" dirty="0"/>
              <a:t>("9 2 7 0 5 11 4 9 2 7 0 5 11 4");</a:t>
            </a:r>
          </a:p>
          <a:p>
            <a:r>
              <a:rPr lang="en-US" dirty="0"/>
              <a:t>}</a:t>
            </a:r>
            <a:endParaRPr lang="en-GB" dirty="0"/>
          </a:p>
        </p:txBody>
      </p:sp>
      <p:sp>
        <p:nvSpPr>
          <p:cNvPr id="6" name="TextBox 5"/>
          <p:cNvSpPr txBox="1"/>
          <p:nvPr/>
        </p:nvSpPr>
        <p:spPr>
          <a:xfrm>
            <a:off x="641927" y="4452205"/>
            <a:ext cx="3893785" cy="1754327"/>
          </a:xfrm>
          <a:prstGeom prst="rect">
            <a:avLst/>
          </a:prstGeom>
          <a:noFill/>
        </p:spPr>
        <p:txBody>
          <a:bodyPr wrap="square" rtlCol="0">
            <a:spAutoFit/>
          </a:bodyPr>
          <a:lstStyle/>
          <a:p>
            <a:r>
              <a:rPr lang="en-GB" dirty="0"/>
              <a:t>#include&lt;</a:t>
            </a:r>
            <a:r>
              <a:rPr lang="en-GB" dirty="0" err="1"/>
              <a:t>stdio.h</a:t>
            </a:r>
            <a:r>
              <a:rPr lang="en-GB" dirty="0"/>
              <a:t>&gt;</a:t>
            </a:r>
          </a:p>
          <a:p>
            <a:r>
              <a:rPr lang="en-US" dirty="0"/>
              <a:t>main(){</a:t>
            </a:r>
          </a:p>
          <a:p>
            <a:r>
              <a:rPr lang="en-US" dirty="0" smtClean="0"/>
              <a:t>  char </a:t>
            </a:r>
            <a:r>
              <a:rPr lang="en-US" dirty="0" err="1"/>
              <a:t>i</a:t>
            </a:r>
            <a:r>
              <a:rPr lang="en-US" dirty="0"/>
              <a:t>;</a:t>
            </a:r>
          </a:p>
          <a:p>
            <a:r>
              <a:rPr lang="en-US" dirty="0" smtClean="0"/>
              <a:t>  for</a:t>
            </a:r>
            <a:r>
              <a:rPr lang="en-US" dirty="0"/>
              <a:t>(</a:t>
            </a:r>
            <a:r>
              <a:rPr lang="en-US" dirty="0" err="1"/>
              <a:t>i</a:t>
            </a:r>
            <a:r>
              <a:rPr lang="en-US" dirty="0"/>
              <a:t>=0;i&lt;14;i++)</a:t>
            </a:r>
          </a:p>
          <a:p>
            <a:r>
              <a:rPr lang="en-US" dirty="0" smtClean="0"/>
              <a:t>    </a:t>
            </a:r>
            <a:r>
              <a:rPr lang="en-US" dirty="0" err="1" smtClean="0"/>
              <a:t>printf</a:t>
            </a:r>
            <a:r>
              <a:rPr lang="en-US" dirty="0"/>
              <a:t>("%d ",(((i+2)%7)*5+11)%12);</a:t>
            </a:r>
          </a:p>
          <a:p>
            <a:r>
              <a:rPr lang="en-US" dirty="0"/>
              <a:t>}</a:t>
            </a:r>
            <a:endParaRPr lang="en-GB" dirty="0"/>
          </a:p>
        </p:txBody>
      </p:sp>
    </p:spTree>
    <p:extLst>
      <p:ext uri="{BB962C8B-B14F-4D97-AF65-F5344CB8AC3E}">
        <p14:creationId xmlns:p14="http://schemas.microsoft.com/office/powerpoint/2010/main" val="13014548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Get better compression with longer output</a:t>
            </a:r>
            <a:endParaRPr lang="en-GB" dirty="0"/>
          </a:p>
        </p:txBody>
      </p:sp>
      <p:sp>
        <p:nvSpPr>
          <p:cNvPr id="3" name="Content Placeholder 2"/>
          <p:cNvSpPr>
            <a:spLocks noGrp="1"/>
          </p:cNvSpPr>
          <p:nvPr>
            <p:ph idx="1"/>
          </p:nvPr>
        </p:nvSpPr>
        <p:spPr>
          <a:xfrm>
            <a:off x="457200" y="5103997"/>
            <a:ext cx="8229600" cy="1623158"/>
          </a:xfrm>
        </p:spPr>
        <p:txBody>
          <a:bodyPr>
            <a:normAutofit fontScale="70000" lnSpcReduction="20000"/>
          </a:bodyPr>
          <a:lstStyle/>
          <a:p>
            <a:r>
              <a:rPr lang="en-GB" dirty="0" smtClean="0"/>
              <a:t>If cycled 4 times around the C major diatonic fourths circle, then literal program becomes longer (78 chars) than the one that uses the formula (66 chars)</a:t>
            </a:r>
          </a:p>
          <a:p>
            <a:r>
              <a:rPr lang="en-GB" dirty="0" smtClean="0"/>
              <a:t>Length of literal program is O(n) </a:t>
            </a:r>
          </a:p>
          <a:p>
            <a:r>
              <a:rPr lang="en-GB" dirty="0" smtClean="0"/>
              <a:t>Length of formula-based program is O(1)</a:t>
            </a:r>
            <a:endParaRPr lang="en-GB" dirty="0"/>
          </a:p>
        </p:txBody>
      </p:sp>
      <p:sp>
        <p:nvSpPr>
          <p:cNvPr id="4" name="TextBox 3"/>
          <p:cNvSpPr txBox="1"/>
          <p:nvPr/>
        </p:nvSpPr>
        <p:spPr>
          <a:xfrm>
            <a:off x="457200" y="1640439"/>
            <a:ext cx="8229600" cy="369332"/>
          </a:xfrm>
          <a:prstGeom prst="rect">
            <a:avLst/>
          </a:prstGeom>
          <a:noFill/>
        </p:spPr>
        <p:txBody>
          <a:bodyPr wrap="square" rtlCol="0">
            <a:spAutoFit/>
          </a:bodyPr>
          <a:lstStyle/>
          <a:p>
            <a:pPr algn="ctr"/>
            <a:r>
              <a:rPr lang="en-GB" dirty="0"/>
              <a:t>9 2 7 0 5 11 4 9 2 7 0 5 11 4 9 2 7 0 5 11 4 9 2 7 0 5 11 4</a:t>
            </a:r>
          </a:p>
        </p:txBody>
      </p:sp>
      <p:sp>
        <p:nvSpPr>
          <p:cNvPr id="5" name="TextBox 4"/>
          <p:cNvSpPr txBox="1"/>
          <p:nvPr/>
        </p:nvSpPr>
        <p:spPr>
          <a:xfrm>
            <a:off x="1353633" y="2107470"/>
            <a:ext cx="6461155" cy="1200329"/>
          </a:xfrm>
          <a:prstGeom prst="rect">
            <a:avLst/>
          </a:prstGeom>
          <a:noFill/>
        </p:spPr>
        <p:txBody>
          <a:bodyPr wrap="square" rtlCol="0">
            <a:spAutoFit/>
          </a:bodyPr>
          <a:lstStyle/>
          <a:p>
            <a:r>
              <a:rPr lang="en-GB" dirty="0"/>
              <a:t>#include&lt;</a:t>
            </a:r>
            <a:r>
              <a:rPr lang="en-GB" dirty="0" err="1"/>
              <a:t>stdio.h</a:t>
            </a:r>
            <a:r>
              <a:rPr lang="en-GB" dirty="0"/>
              <a:t>&gt;</a:t>
            </a:r>
          </a:p>
          <a:p>
            <a:r>
              <a:rPr lang="en-US" dirty="0"/>
              <a:t>main(){</a:t>
            </a:r>
          </a:p>
          <a:p>
            <a:r>
              <a:rPr lang="en-US" dirty="0" smtClean="0"/>
              <a:t>  </a:t>
            </a:r>
            <a:r>
              <a:rPr lang="en-US" dirty="0" err="1" smtClean="0"/>
              <a:t>printf</a:t>
            </a:r>
            <a:r>
              <a:rPr lang="en-US" dirty="0"/>
              <a:t>("9 2 7 0 5 11 4 9 2 7 0 5 11 4 9 2 7 0 5 11 4 9 2 7 0 5 11 4");</a:t>
            </a:r>
          </a:p>
          <a:p>
            <a:r>
              <a:rPr lang="en-US" dirty="0"/>
              <a:t>}</a:t>
            </a:r>
            <a:endParaRPr lang="en-GB" dirty="0"/>
          </a:p>
        </p:txBody>
      </p:sp>
      <p:sp>
        <p:nvSpPr>
          <p:cNvPr id="6" name="TextBox 5"/>
          <p:cNvSpPr txBox="1"/>
          <p:nvPr/>
        </p:nvSpPr>
        <p:spPr>
          <a:xfrm>
            <a:off x="2735176" y="3307799"/>
            <a:ext cx="3656205" cy="1754327"/>
          </a:xfrm>
          <a:prstGeom prst="rect">
            <a:avLst/>
          </a:prstGeom>
          <a:noFill/>
        </p:spPr>
        <p:txBody>
          <a:bodyPr wrap="square" rtlCol="0">
            <a:spAutoFit/>
          </a:bodyPr>
          <a:lstStyle/>
          <a:p>
            <a:r>
              <a:rPr lang="en-GB" dirty="0"/>
              <a:t>#include&lt;</a:t>
            </a:r>
            <a:r>
              <a:rPr lang="en-GB" dirty="0" err="1"/>
              <a:t>stdio.h</a:t>
            </a:r>
            <a:r>
              <a:rPr lang="en-GB" dirty="0"/>
              <a:t>&gt;</a:t>
            </a:r>
          </a:p>
          <a:p>
            <a:r>
              <a:rPr lang="en-US" dirty="0"/>
              <a:t>main(){</a:t>
            </a:r>
          </a:p>
          <a:p>
            <a:r>
              <a:rPr lang="en-US" dirty="0" smtClean="0"/>
              <a:t>  char </a:t>
            </a:r>
            <a:r>
              <a:rPr lang="en-US" dirty="0" err="1"/>
              <a:t>i</a:t>
            </a:r>
            <a:r>
              <a:rPr lang="en-US" dirty="0"/>
              <a:t>;</a:t>
            </a:r>
          </a:p>
          <a:p>
            <a:r>
              <a:rPr lang="en-US" dirty="0" smtClean="0"/>
              <a:t>  for</a:t>
            </a:r>
            <a:r>
              <a:rPr lang="en-US" dirty="0"/>
              <a:t>(</a:t>
            </a:r>
            <a:r>
              <a:rPr lang="en-US" dirty="0" err="1"/>
              <a:t>i</a:t>
            </a:r>
            <a:r>
              <a:rPr lang="en-US" dirty="0"/>
              <a:t>=0;i&lt;28;i++)</a:t>
            </a:r>
          </a:p>
          <a:p>
            <a:r>
              <a:rPr lang="en-US" dirty="0" smtClean="0"/>
              <a:t>    </a:t>
            </a:r>
            <a:r>
              <a:rPr lang="en-US" dirty="0" err="1" smtClean="0"/>
              <a:t>printf</a:t>
            </a:r>
            <a:r>
              <a:rPr lang="en-US" dirty="0"/>
              <a:t>("%d ",(((i+2)%7)*5+11)%12);</a:t>
            </a:r>
          </a:p>
          <a:p>
            <a:r>
              <a:rPr lang="en-US" dirty="0" smtClean="0"/>
              <a:t>}</a:t>
            </a:r>
            <a:endParaRPr lang="en-GB" dirty="0"/>
          </a:p>
        </p:txBody>
      </p:sp>
    </p:spTree>
    <p:extLst>
      <p:ext uri="{BB962C8B-B14F-4D97-AF65-F5344CB8AC3E}">
        <p14:creationId xmlns:p14="http://schemas.microsoft.com/office/powerpoint/2010/main" val="13014548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Can refactor to get better relative complexity</a:t>
            </a:r>
            <a:endParaRPr lang="en-GB" dirty="0"/>
          </a:p>
        </p:txBody>
      </p:sp>
      <p:sp>
        <p:nvSpPr>
          <p:cNvPr id="3" name="Content Placeholder 2"/>
          <p:cNvSpPr>
            <a:spLocks noGrp="1"/>
          </p:cNvSpPr>
          <p:nvPr>
            <p:ph idx="1"/>
          </p:nvPr>
        </p:nvSpPr>
        <p:spPr>
          <a:xfrm>
            <a:off x="4549323" y="1682816"/>
            <a:ext cx="4137477" cy="4722210"/>
          </a:xfrm>
        </p:spPr>
        <p:txBody>
          <a:bodyPr>
            <a:normAutofit fontScale="77500" lnSpcReduction="20000"/>
          </a:bodyPr>
          <a:lstStyle/>
          <a:p>
            <a:r>
              <a:rPr lang="en-GB" dirty="0" smtClean="0"/>
              <a:t>Can </a:t>
            </a:r>
            <a:r>
              <a:rPr lang="en-GB" dirty="0" err="1" smtClean="0"/>
              <a:t>parametrize</a:t>
            </a:r>
            <a:r>
              <a:rPr lang="en-GB" dirty="0" smtClean="0"/>
              <a:t> formula-based program and factor out formula into a function</a:t>
            </a:r>
          </a:p>
          <a:p>
            <a:r>
              <a:rPr lang="en-GB" dirty="0" smtClean="0"/>
              <a:t>Allows for very short descriptions of </a:t>
            </a:r>
            <a:r>
              <a:rPr lang="en-GB" b="1" i="1" dirty="0" smtClean="0"/>
              <a:t>any </a:t>
            </a:r>
            <a:r>
              <a:rPr lang="en-GB" dirty="0" smtClean="0"/>
              <a:t>structure formed by circulating around any diatonic fifths circle </a:t>
            </a:r>
            <a:r>
              <a:rPr lang="en-GB" b="1" i="1" dirty="0" smtClean="0"/>
              <a:t>given the function definition as “background” knowledge</a:t>
            </a:r>
          </a:p>
          <a:p>
            <a:pPr lvl="1"/>
            <a:r>
              <a:rPr lang="en-GB" dirty="0" smtClean="0"/>
              <a:t>e.g., f(5,4,12) generates</a:t>
            </a:r>
            <a:br>
              <a:rPr lang="en-GB" dirty="0" smtClean="0"/>
            </a:br>
            <a:r>
              <a:rPr lang="en-GB" dirty="0"/>
              <a:t>0 5 10 4 9 2 7 0 5 10 4 </a:t>
            </a:r>
            <a:r>
              <a:rPr lang="en-GB" dirty="0" smtClean="0"/>
              <a:t>9</a:t>
            </a:r>
            <a:br>
              <a:rPr lang="en-GB" dirty="0" smtClean="0"/>
            </a:br>
            <a:r>
              <a:rPr lang="en-GB" dirty="0" smtClean="0"/>
              <a:t>12 steps around an F major diatonic fourths circle, starting on C</a:t>
            </a:r>
            <a:endParaRPr lang="en-GB" dirty="0"/>
          </a:p>
        </p:txBody>
      </p:sp>
      <p:sp>
        <p:nvSpPr>
          <p:cNvPr id="4" name="TextBox 3"/>
          <p:cNvSpPr txBox="1"/>
          <p:nvPr/>
        </p:nvSpPr>
        <p:spPr>
          <a:xfrm>
            <a:off x="655884" y="3147842"/>
            <a:ext cx="3893438" cy="2862323"/>
          </a:xfrm>
          <a:prstGeom prst="rect">
            <a:avLst/>
          </a:prstGeom>
          <a:noFill/>
        </p:spPr>
        <p:txBody>
          <a:bodyPr wrap="square" rtlCol="0">
            <a:spAutoFit/>
          </a:bodyPr>
          <a:lstStyle/>
          <a:p>
            <a:r>
              <a:rPr lang="en-GB" dirty="0"/>
              <a:t>#include&lt;</a:t>
            </a:r>
            <a:r>
              <a:rPr lang="en-GB" dirty="0" err="1"/>
              <a:t>stdio.h</a:t>
            </a:r>
            <a:r>
              <a:rPr lang="en-GB" dirty="0"/>
              <a:t>&gt;</a:t>
            </a:r>
          </a:p>
          <a:p>
            <a:r>
              <a:rPr lang="en-GB" dirty="0"/>
              <a:t>f(char k, char s, char l) {</a:t>
            </a:r>
          </a:p>
          <a:p>
            <a:r>
              <a:rPr lang="en-GB" dirty="0" smtClean="0"/>
              <a:t>  char </a:t>
            </a:r>
            <a:r>
              <a:rPr lang="en-GB" dirty="0" err="1"/>
              <a:t>i</a:t>
            </a:r>
            <a:r>
              <a:rPr lang="en-GB" dirty="0"/>
              <a:t>;</a:t>
            </a:r>
          </a:p>
          <a:p>
            <a:r>
              <a:rPr lang="en-GB" dirty="0" smtClean="0"/>
              <a:t>  for</a:t>
            </a:r>
            <a:r>
              <a:rPr lang="en-GB" dirty="0"/>
              <a:t>(</a:t>
            </a:r>
            <a:r>
              <a:rPr lang="en-GB" dirty="0" err="1"/>
              <a:t>i</a:t>
            </a:r>
            <a:r>
              <a:rPr lang="en-GB" dirty="0"/>
              <a:t>=0;i&lt;</a:t>
            </a:r>
            <a:r>
              <a:rPr lang="en-GB" dirty="0" err="1"/>
              <a:t>l;i</a:t>
            </a:r>
            <a:r>
              <a:rPr lang="en-GB" dirty="0"/>
              <a:t>++)</a:t>
            </a:r>
          </a:p>
          <a:p>
            <a:r>
              <a:rPr lang="en-US" dirty="0" smtClean="0"/>
              <a:t>    </a:t>
            </a:r>
            <a:r>
              <a:rPr lang="en-US" dirty="0" err="1" smtClean="0"/>
              <a:t>printf</a:t>
            </a:r>
            <a:r>
              <a:rPr lang="en-US" dirty="0"/>
              <a:t>("%d ",(((</a:t>
            </a:r>
            <a:r>
              <a:rPr lang="en-US" dirty="0" err="1"/>
              <a:t>i+s</a:t>
            </a:r>
            <a:r>
              <a:rPr lang="en-US" dirty="0"/>
              <a:t>)%7)*5+k+11)%12);</a:t>
            </a:r>
          </a:p>
          <a:p>
            <a:r>
              <a:rPr lang="en-US" dirty="0"/>
              <a:t>}</a:t>
            </a:r>
          </a:p>
          <a:p>
            <a:endParaRPr lang="en-US" dirty="0" smtClean="0"/>
          </a:p>
          <a:p>
            <a:r>
              <a:rPr lang="en-US" dirty="0" smtClean="0"/>
              <a:t>main</a:t>
            </a:r>
            <a:r>
              <a:rPr lang="en-US" dirty="0"/>
              <a:t>(){</a:t>
            </a:r>
          </a:p>
          <a:p>
            <a:r>
              <a:rPr lang="en-US" dirty="0" smtClean="0"/>
              <a:t>  f</a:t>
            </a:r>
            <a:r>
              <a:rPr lang="en-US" dirty="0"/>
              <a:t>(0,2,14);</a:t>
            </a:r>
          </a:p>
          <a:p>
            <a:r>
              <a:rPr lang="en-US" dirty="0"/>
              <a:t>}</a:t>
            </a:r>
            <a:endParaRPr lang="en-GB" dirty="0"/>
          </a:p>
        </p:txBody>
      </p:sp>
      <p:sp>
        <p:nvSpPr>
          <p:cNvPr id="5" name="TextBox 4"/>
          <p:cNvSpPr txBox="1"/>
          <p:nvPr/>
        </p:nvSpPr>
        <p:spPr>
          <a:xfrm>
            <a:off x="655885" y="2128947"/>
            <a:ext cx="3893438" cy="461665"/>
          </a:xfrm>
          <a:prstGeom prst="rect">
            <a:avLst/>
          </a:prstGeom>
          <a:noFill/>
        </p:spPr>
        <p:txBody>
          <a:bodyPr wrap="square" rtlCol="0">
            <a:spAutoFit/>
          </a:bodyPr>
          <a:lstStyle/>
          <a:p>
            <a:pPr algn="ctr"/>
            <a:r>
              <a:rPr lang="en-GB" sz="2400" dirty="0"/>
              <a:t>9 2 7 0 5 11 4 9 2 7 0 5 11 4</a:t>
            </a:r>
          </a:p>
        </p:txBody>
      </p:sp>
    </p:spTree>
    <p:extLst>
      <p:ext uri="{BB962C8B-B14F-4D97-AF65-F5344CB8AC3E}">
        <p14:creationId xmlns:p14="http://schemas.microsoft.com/office/powerpoint/2010/main" val="13014548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Prefer program that gives </a:t>
            </a:r>
            <a:r>
              <a:rPr lang="en-GB" dirty="0" smtClean="0"/>
              <a:t>best compression</a:t>
            </a:r>
            <a:endParaRPr lang="en-GB" dirty="0"/>
          </a:p>
        </p:txBody>
      </p:sp>
      <p:sp>
        <p:nvSpPr>
          <p:cNvPr id="3" name="Content Placeholder 2"/>
          <p:cNvSpPr>
            <a:spLocks noGrp="1"/>
          </p:cNvSpPr>
          <p:nvPr>
            <p:ph idx="1"/>
          </p:nvPr>
        </p:nvSpPr>
        <p:spPr>
          <a:xfrm>
            <a:off x="4577232" y="1600200"/>
            <a:ext cx="4109567" cy="4861777"/>
          </a:xfrm>
        </p:spPr>
        <p:txBody>
          <a:bodyPr>
            <a:normAutofit fontScale="70000" lnSpcReduction="20000"/>
          </a:bodyPr>
          <a:lstStyle/>
          <a:p>
            <a:r>
              <a:rPr lang="en-GB" dirty="0" smtClean="0"/>
              <a:t>The refactored program is </a:t>
            </a:r>
            <a:r>
              <a:rPr lang="en-GB" b="1" i="1" dirty="0" smtClean="0"/>
              <a:t>longer</a:t>
            </a:r>
            <a:r>
              <a:rPr lang="en-GB" dirty="0" smtClean="0"/>
              <a:t> than the others, but</a:t>
            </a:r>
          </a:p>
          <a:p>
            <a:pPr lvl="1"/>
            <a:r>
              <a:rPr lang="en-GB" dirty="0" smtClean="0"/>
              <a:t>function f gives very compact description of an </a:t>
            </a:r>
            <a:r>
              <a:rPr lang="en-GB" b="1" i="1" dirty="0" smtClean="0"/>
              <a:t>infinite</a:t>
            </a:r>
            <a:r>
              <a:rPr lang="en-GB" dirty="0" smtClean="0"/>
              <a:t> set of structures of a commonly occurring type</a:t>
            </a:r>
          </a:p>
          <a:p>
            <a:pPr lvl="1"/>
            <a:r>
              <a:rPr lang="en-GB" dirty="0" smtClean="0"/>
              <a:t>f allows each member of this set to be encoded with a very short description, given the definition of f</a:t>
            </a:r>
          </a:p>
          <a:p>
            <a:r>
              <a:rPr lang="en-GB" dirty="0" smtClean="0"/>
              <a:t>Probably therefore considered the “best” description by a software engineer and a music analyst</a:t>
            </a:r>
          </a:p>
          <a:p>
            <a:pPr lvl="1"/>
            <a:r>
              <a:rPr lang="en-GB" b="1" i="1" dirty="0" smtClean="0"/>
              <a:t>But only if structures of this type commonly occur in music</a:t>
            </a:r>
            <a:endParaRPr lang="en-GB" b="1" i="1" dirty="0"/>
          </a:p>
        </p:txBody>
      </p:sp>
      <p:sp>
        <p:nvSpPr>
          <p:cNvPr id="4" name="TextBox 3"/>
          <p:cNvSpPr txBox="1"/>
          <p:nvPr/>
        </p:nvSpPr>
        <p:spPr>
          <a:xfrm>
            <a:off x="655884" y="3147842"/>
            <a:ext cx="3893438" cy="2862323"/>
          </a:xfrm>
          <a:prstGeom prst="rect">
            <a:avLst/>
          </a:prstGeom>
          <a:noFill/>
        </p:spPr>
        <p:txBody>
          <a:bodyPr wrap="square" rtlCol="0">
            <a:spAutoFit/>
          </a:bodyPr>
          <a:lstStyle/>
          <a:p>
            <a:r>
              <a:rPr lang="en-GB" dirty="0"/>
              <a:t>#include&lt;</a:t>
            </a:r>
            <a:r>
              <a:rPr lang="en-GB" dirty="0" err="1"/>
              <a:t>stdio.h</a:t>
            </a:r>
            <a:r>
              <a:rPr lang="en-GB" dirty="0"/>
              <a:t>&gt;</a:t>
            </a:r>
          </a:p>
          <a:p>
            <a:r>
              <a:rPr lang="en-GB" dirty="0"/>
              <a:t>f(char k, char s, char l) {</a:t>
            </a:r>
          </a:p>
          <a:p>
            <a:r>
              <a:rPr lang="en-GB" dirty="0" smtClean="0"/>
              <a:t>  char </a:t>
            </a:r>
            <a:r>
              <a:rPr lang="en-GB" dirty="0" err="1"/>
              <a:t>i</a:t>
            </a:r>
            <a:r>
              <a:rPr lang="en-GB" dirty="0"/>
              <a:t>;</a:t>
            </a:r>
          </a:p>
          <a:p>
            <a:r>
              <a:rPr lang="en-GB" dirty="0" smtClean="0"/>
              <a:t>  for</a:t>
            </a:r>
            <a:r>
              <a:rPr lang="en-GB" dirty="0"/>
              <a:t>(</a:t>
            </a:r>
            <a:r>
              <a:rPr lang="en-GB" dirty="0" err="1"/>
              <a:t>i</a:t>
            </a:r>
            <a:r>
              <a:rPr lang="en-GB" dirty="0"/>
              <a:t>=0;i&lt;</a:t>
            </a:r>
            <a:r>
              <a:rPr lang="en-GB" dirty="0" err="1"/>
              <a:t>l;i</a:t>
            </a:r>
            <a:r>
              <a:rPr lang="en-GB" dirty="0"/>
              <a:t>++)</a:t>
            </a:r>
          </a:p>
          <a:p>
            <a:r>
              <a:rPr lang="en-US" dirty="0" smtClean="0"/>
              <a:t>    </a:t>
            </a:r>
            <a:r>
              <a:rPr lang="en-US" dirty="0" err="1" smtClean="0"/>
              <a:t>printf</a:t>
            </a:r>
            <a:r>
              <a:rPr lang="en-US" dirty="0"/>
              <a:t>("%d ",(((</a:t>
            </a:r>
            <a:r>
              <a:rPr lang="en-US" dirty="0" err="1"/>
              <a:t>i+s</a:t>
            </a:r>
            <a:r>
              <a:rPr lang="en-US" dirty="0"/>
              <a:t>)%7)*5+k+11)%12);</a:t>
            </a:r>
          </a:p>
          <a:p>
            <a:r>
              <a:rPr lang="en-US" dirty="0"/>
              <a:t>}</a:t>
            </a:r>
          </a:p>
          <a:p>
            <a:endParaRPr lang="en-US" dirty="0" smtClean="0"/>
          </a:p>
          <a:p>
            <a:r>
              <a:rPr lang="en-US" dirty="0" smtClean="0"/>
              <a:t>main</a:t>
            </a:r>
            <a:r>
              <a:rPr lang="en-US" dirty="0"/>
              <a:t>(){</a:t>
            </a:r>
          </a:p>
          <a:p>
            <a:r>
              <a:rPr lang="en-US" dirty="0" smtClean="0"/>
              <a:t>  f</a:t>
            </a:r>
            <a:r>
              <a:rPr lang="en-US" dirty="0"/>
              <a:t>(0,2,14);</a:t>
            </a:r>
          </a:p>
          <a:p>
            <a:r>
              <a:rPr lang="en-US" dirty="0"/>
              <a:t>}</a:t>
            </a:r>
            <a:endParaRPr lang="en-GB" dirty="0"/>
          </a:p>
        </p:txBody>
      </p:sp>
      <p:sp>
        <p:nvSpPr>
          <p:cNvPr id="5" name="TextBox 4"/>
          <p:cNvSpPr txBox="1"/>
          <p:nvPr/>
        </p:nvSpPr>
        <p:spPr>
          <a:xfrm>
            <a:off x="655885" y="2128947"/>
            <a:ext cx="3893438" cy="461665"/>
          </a:xfrm>
          <a:prstGeom prst="rect">
            <a:avLst/>
          </a:prstGeom>
          <a:noFill/>
        </p:spPr>
        <p:txBody>
          <a:bodyPr wrap="square" rtlCol="0">
            <a:spAutoFit/>
          </a:bodyPr>
          <a:lstStyle/>
          <a:p>
            <a:pPr algn="ctr"/>
            <a:r>
              <a:rPr lang="en-GB" sz="2400" dirty="0"/>
              <a:t>9 2 7 0 5 11 4 9 2 7 0 5 11 4</a:t>
            </a:r>
          </a:p>
        </p:txBody>
      </p:sp>
    </p:spTree>
    <p:extLst>
      <p:ext uri="{BB962C8B-B14F-4D97-AF65-F5344CB8AC3E}">
        <p14:creationId xmlns:p14="http://schemas.microsoft.com/office/powerpoint/2010/main" val="13014548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Measuring analysis quality by compression ratio</a:t>
            </a:r>
            <a:endParaRPr lang="en-GB" dirty="0"/>
          </a:p>
        </p:txBody>
      </p:sp>
      <p:sp>
        <p:nvSpPr>
          <p:cNvPr id="3" name="Content Placeholder 2"/>
          <p:cNvSpPr>
            <a:spLocks noGrp="1"/>
          </p:cNvSpPr>
          <p:nvPr>
            <p:ph idx="1"/>
          </p:nvPr>
        </p:nvSpPr>
        <p:spPr/>
        <p:txBody>
          <a:bodyPr>
            <a:normAutofit lnSpcReduction="10000"/>
          </a:bodyPr>
          <a:lstStyle/>
          <a:p>
            <a:r>
              <a:rPr lang="en-GB" dirty="0" smtClean="0"/>
              <a:t>P is a program that generates a musical structure X</a:t>
            </a:r>
          </a:p>
          <a:p>
            <a:r>
              <a:rPr lang="en-GB" dirty="0" smtClean="0"/>
              <a:t>P0 is a program that literally prints out X</a:t>
            </a:r>
          </a:p>
          <a:p>
            <a:r>
              <a:rPr lang="en-GB" dirty="0" smtClean="0"/>
              <a:t>L(P) and L(P0) are the lengths of P and P0, respectively</a:t>
            </a:r>
          </a:p>
          <a:p>
            <a:r>
              <a:rPr lang="en-GB" dirty="0" smtClean="0"/>
              <a:t>Quality of P as an analysis increases with </a:t>
            </a:r>
            <a:r>
              <a:rPr lang="en-GB" b="1" dirty="0" smtClean="0"/>
              <a:t>L(P0)/L(P)</a:t>
            </a:r>
          </a:p>
          <a:p>
            <a:r>
              <a:rPr lang="en-GB" dirty="0" smtClean="0"/>
              <a:t>This is the </a:t>
            </a:r>
            <a:r>
              <a:rPr lang="en-GB" b="1" dirty="0" smtClean="0"/>
              <a:t>compression ratio</a:t>
            </a:r>
            <a:r>
              <a:rPr lang="en-GB" dirty="0" smtClean="0"/>
              <a:t> achieved on X by the encoding P</a:t>
            </a:r>
            <a:endParaRPr lang="en-GB" dirty="0"/>
          </a:p>
        </p:txBody>
      </p:sp>
    </p:spTree>
    <p:extLst>
      <p:ext uri="{BB962C8B-B14F-4D97-AF65-F5344CB8AC3E}">
        <p14:creationId xmlns:p14="http://schemas.microsoft.com/office/powerpoint/2010/main" val="18313759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Measuring program length</a:t>
            </a:r>
            <a:endParaRPr lang="en-GB" dirty="0"/>
          </a:p>
        </p:txBody>
      </p:sp>
      <p:sp>
        <p:nvSpPr>
          <p:cNvPr id="3" name="Content Placeholder 2"/>
          <p:cNvSpPr>
            <a:spLocks noGrp="1"/>
          </p:cNvSpPr>
          <p:nvPr>
            <p:ph idx="1"/>
          </p:nvPr>
        </p:nvSpPr>
        <p:spPr/>
        <p:txBody>
          <a:bodyPr>
            <a:normAutofit lnSpcReduction="10000"/>
          </a:bodyPr>
          <a:lstStyle/>
          <a:p>
            <a:r>
              <a:rPr lang="en-GB" dirty="0" smtClean="0"/>
              <a:t>So far, we’ve measured program length in terms of number of characters in the most compactly formatted version of the program</a:t>
            </a:r>
          </a:p>
          <a:p>
            <a:r>
              <a:rPr lang="en-GB" dirty="0" smtClean="0"/>
              <a:t>This is problematic because user-defined identifier names can be of arbitrary length</a:t>
            </a:r>
          </a:p>
          <a:p>
            <a:r>
              <a:rPr lang="en-GB" dirty="0" smtClean="0"/>
              <a:t>Could stipulate that each user-defined identifier only counts as 1 character</a:t>
            </a:r>
          </a:p>
          <a:p>
            <a:r>
              <a:rPr lang="en-GB" dirty="0" smtClean="0"/>
              <a:t>But total number of distinct tokens could exceed number of characters</a:t>
            </a:r>
          </a:p>
        </p:txBody>
      </p:sp>
    </p:spTree>
    <p:extLst>
      <p:ext uri="{BB962C8B-B14F-4D97-AF65-F5344CB8AC3E}">
        <p14:creationId xmlns:p14="http://schemas.microsoft.com/office/powerpoint/2010/main" val="143650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Measuring program length in terms of information</a:t>
            </a:r>
            <a:endParaRPr lang="en-GB" dirty="0"/>
          </a:p>
        </p:txBody>
      </p:sp>
      <p:sp>
        <p:nvSpPr>
          <p:cNvPr id="3" name="Content Placeholder 2"/>
          <p:cNvSpPr>
            <a:spLocks noGrp="1"/>
          </p:cNvSpPr>
          <p:nvPr>
            <p:ph idx="1"/>
          </p:nvPr>
        </p:nvSpPr>
        <p:spPr>
          <a:xfrm>
            <a:off x="457200" y="2386604"/>
            <a:ext cx="8229600" cy="3739559"/>
          </a:xfrm>
        </p:spPr>
        <p:txBody>
          <a:bodyPr>
            <a:normAutofit fontScale="85000" lnSpcReduction="10000"/>
          </a:bodyPr>
          <a:lstStyle/>
          <a:p>
            <a:r>
              <a:rPr lang="en-GB" dirty="0" smtClean="0"/>
              <a:t>Better way to measure program length is in terms of the number bits required to uniquely identify each token within the total set of tokens used by (or available to) the program</a:t>
            </a:r>
          </a:p>
          <a:p>
            <a:r>
              <a:rPr lang="en-GB" i="1" dirty="0" err="1" smtClean="0"/>
              <a:t>n</a:t>
            </a:r>
            <a:r>
              <a:rPr lang="en-GB" baseline="-25000" dirty="0" err="1" smtClean="0"/>
              <a:t>tok</a:t>
            </a:r>
            <a:r>
              <a:rPr lang="en-GB" dirty="0" smtClean="0"/>
              <a:t> is number of bits required to store a token</a:t>
            </a:r>
          </a:p>
          <a:p>
            <a:pPr lvl="1"/>
            <a:r>
              <a:rPr lang="en-GB" dirty="0" smtClean="0"/>
              <a:t>amount of Shannon </a:t>
            </a:r>
            <a:r>
              <a:rPr lang="en-GB" dirty="0" smtClean="0"/>
              <a:t>(1948) information </a:t>
            </a:r>
            <a:r>
              <a:rPr lang="en-GB" dirty="0" smtClean="0"/>
              <a:t>in a token</a:t>
            </a:r>
          </a:p>
          <a:p>
            <a:r>
              <a:rPr lang="en-GB" i="1" dirty="0" err="1" smtClean="0"/>
              <a:t>n</a:t>
            </a:r>
            <a:r>
              <a:rPr lang="en-GB" baseline="-25000" dirty="0" err="1" smtClean="0"/>
              <a:t>chr</a:t>
            </a:r>
            <a:r>
              <a:rPr lang="en-GB" dirty="0" smtClean="0"/>
              <a:t> is number of bits required to store a character</a:t>
            </a:r>
          </a:p>
          <a:p>
            <a:r>
              <a:rPr lang="en-GB" i="1" dirty="0" smtClean="0"/>
              <a:t>l</a:t>
            </a:r>
            <a:r>
              <a:rPr lang="en-GB" dirty="0" smtClean="0"/>
              <a:t>(</a:t>
            </a:r>
            <a:r>
              <a:rPr lang="en-GB" i="1" dirty="0" err="1" smtClean="0"/>
              <a:t>n</a:t>
            </a:r>
            <a:r>
              <a:rPr lang="en-GB" i="1" baseline="-25000" dirty="0" err="1" smtClean="0"/>
              <a:t>i</a:t>
            </a:r>
            <a:r>
              <a:rPr lang="en-GB" dirty="0" smtClean="0"/>
              <a:t>) is number of bits required to store a particular number</a:t>
            </a:r>
            <a:endParaRPr lang="en-GB" i="1" dirty="0"/>
          </a:p>
        </p:txBody>
      </p:sp>
      <p:pic>
        <p:nvPicPr>
          <p:cNvPr id="4" name="Picture 3"/>
          <p:cNvPicPr>
            <a:picLocks noChangeAspect="1"/>
          </p:cNvPicPr>
          <p:nvPr/>
        </p:nvPicPr>
        <p:blipFill>
          <a:blip r:embed="rId2"/>
          <a:stretch>
            <a:fillRect/>
          </a:stretch>
        </p:blipFill>
        <p:spPr>
          <a:xfrm>
            <a:off x="1800985" y="1600199"/>
            <a:ext cx="5528665" cy="786405"/>
          </a:xfrm>
          <a:prstGeom prst="rect">
            <a:avLst/>
          </a:prstGeom>
        </p:spPr>
      </p:pic>
    </p:spTree>
    <p:extLst>
      <p:ext uri="{BB962C8B-B14F-4D97-AF65-F5344CB8AC3E}">
        <p14:creationId xmlns:p14="http://schemas.microsoft.com/office/powerpoint/2010/main" val="11522180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Dependency of program length on language</a:t>
            </a:r>
            <a:endParaRPr lang="en-GB" dirty="0"/>
          </a:p>
        </p:txBody>
      </p:sp>
      <p:sp>
        <p:nvSpPr>
          <p:cNvPr id="3" name="Content Placeholder 2"/>
          <p:cNvSpPr>
            <a:spLocks noGrp="1"/>
          </p:cNvSpPr>
          <p:nvPr>
            <p:ph idx="1"/>
          </p:nvPr>
        </p:nvSpPr>
        <p:spPr>
          <a:xfrm>
            <a:off x="457200" y="1600200"/>
            <a:ext cx="8229600" cy="4805950"/>
          </a:xfrm>
        </p:spPr>
        <p:txBody>
          <a:bodyPr>
            <a:normAutofit fontScale="92500" lnSpcReduction="20000"/>
          </a:bodyPr>
          <a:lstStyle/>
          <a:p>
            <a:r>
              <a:rPr lang="en-GB" dirty="0" smtClean="0"/>
              <a:t>Length of a program depends on syntactic constructions available in the language</a:t>
            </a:r>
          </a:p>
          <a:p>
            <a:pPr lvl="1"/>
            <a:r>
              <a:rPr lang="en-GB" dirty="0" smtClean="0"/>
              <a:t>Programs for symbolic manipulation tend to be shorter in Lisp than in Fortran</a:t>
            </a:r>
          </a:p>
          <a:p>
            <a:pPr lvl="1"/>
            <a:r>
              <a:rPr lang="en-GB" dirty="0" smtClean="0"/>
              <a:t>Programs for numerical computation tend to be shorter in Fortran than in Lisp</a:t>
            </a:r>
          </a:p>
          <a:p>
            <a:r>
              <a:rPr lang="en-GB" dirty="0" smtClean="0"/>
              <a:t>Problem:</a:t>
            </a:r>
          </a:p>
          <a:p>
            <a:pPr lvl="1"/>
            <a:r>
              <a:rPr lang="en-GB" i="1" dirty="0" smtClean="0"/>
              <a:t>L</a:t>
            </a:r>
            <a:r>
              <a:rPr lang="en-GB" i="1" baseline="-25000" dirty="0" smtClean="0"/>
              <a:t>1</a:t>
            </a:r>
            <a:r>
              <a:rPr lang="en-GB" dirty="0" smtClean="0"/>
              <a:t>, </a:t>
            </a:r>
            <a:r>
              <a:rPr lang="en-GB" i="1" dirty="0" smtClean="0"/>
              <a:t>L</a:t>
            </a:r>
            <a:r>
              <a:rPr lang="en-GB" i="1" baseline="-25000" dirty="0" smtClean="0"/>
              <a:t>2</a:t>
            </a:r>
            <a:r>
              <a:rPr lang="en-GB" dirty="0"/>
              <a:t> </a:t>
            </a:r>
            <a:r>
              <a:rPr lang="en-GB" dirty="0" smtClean="0"/>
              <a:t>are two programs in Lisp, </a:t>
            </a:r>
            <a:r>
              <a:rPr lang="en-GB" i="1" dirty="0" smtClean="0"/>
              <a:t>L</a:t>
            </a:r>
            <a:r>
              <a:rPr lang="en-GB" i="1" baseline="-25000" dirty="0" smtClean="0"/>
              <a:t>1</a:t>
            </a:r>
            <a:r>
              <a:rPr lang="en-GB" dirty="0" smtClean="0"/>
              <a:t> shorter than </a:t>
            </a:r>
            <a:r>
              <a:rPr lang="en-GB" i="1" dirty="0" smtClean="0"/>
              <a:t>L</a:t>
            </a:r>
            <a:r>
              <a:rPr lang="en-GB" i="1" baseline="-25000" dirty="0" smtClean="0"/>
              <a:t>2</a:t>
            </a:r>
          </a:p>
          <a:p>
            <a:pPr lvl="1"/>
            <a:r>
              <a:rPr lang="en-GB" i="1" dirty="0" smtClean="0"/>
              <a:t>F</a:t>
            </a:r>
            <a:r>
              <a:rPr lang="en-GB" i="1" baseline="-25000" dirty="0" smtClean="0"/>
              <a:t>1</a:t>
            </a:r>
            <a:r>
              <a:rPr lang="en-GB" dirty="0"/>
              <a:t>, </a:t>
            </a:r>
            <a:r>
              <a:rPr lang="en-GB" i="1" dirty="0" smtClean="0"/>
              <a:t>F</a:t>
            </a:r>
            <a:r>
              <a:rPr lang="en-GB" i="1" baseline="-25000" dirty="0" smtClean="0"/>
              <a:t>2</a:t>
            </a:r>
            <a:r>
              <a:rPr lang="en-GB" dirty="0" smtClean="0"/>
              <a:t> </a:t>
            </a:r>
            <a:r>
              <a:rPr lang="en-GB" dirty="0"/>
              <a:t>are two </a:t>
            </a:r>
            <a:r>
              <a:rPr lang="en-GB" dirty="0" smtClean="0"/>
              <a:t>equivalent programs </a:t>
            </a:r>
            <a:r>
              <a:rPr lang="en-GB" dirty="0"/>
              <a:t>in </a:t>
            </a:r>
            <a:r>
              <a:rPr lang="en-GB" dirty="0" smtClean="0"/>
              <a:t>Fortran</a:t>
            </a:r>
          </a:p>
          <a:p>
            <a:pPr lvl="1"/>
            <a:r>
              <a:rPr lang="en-GB" i="1" dirty="0"/>
              <a:t>F</a:t>
            </a:r>
            <a:r>
              <a:rPr lang="en-GB" i="1" baseline="-25000" dirty="0" smtClean="0"/>
              <a:t>1</a:t>
            </a:r>
            <a:r>
              <a:rPr lang="en-GB" dirty="0" smtClean="0"/>
              <a:t> may be </a:t>
            </a:r>
            <a:r>
              <a:rPr lang="en-GB" i="1" dirty="0" smtClean="0"/>
              <a:t>longer</a:t>
            </a:r>
            <a:r>
              <a:rPr lang="en-GB" dirty="0" smtClean="0"/>
              <a:t> than </a:t>
            </a:r>
            <a:r>
              <a:rPr lang="en-GB" i="1" dirty="0" smtClean="0"/>
              <a:t>F</a:t>
            </a:r>
            <a:r>
              <a:rPr lang="en-GB" i="1" baseline="-25000" dirty="0" smtClean="0"/>
              <a:t>2</a:t>
            </a:r>
          </a:p>
          <a:p>
            <a:r>
              <a:rPr lang="en-GB" i="1" dirty="0" smtClean="0"/>
              <a:t>If measuring quality by length, then relative quality depends on language</a:t>
            </a:r>
            <a:endParaRPr lang="en-GB" i="1" dirty="0"/>
          </a:p>
        </p:txBody>
      </p:sp>
    </p:spTree>
    <p:extLst>
      <p:ext uri="{BB962C8B-B14F-4D97-AF65-F5344CB8AC3E}">
        <p14:creationId xmlns:p14="http://schemas.microsoft.com/office/powerpoint/2010/main" val="33798598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musical analysis as a program</a:t>
            </a:r>
            <a:endParaRPr lang="en-GB" dirty="0"/>
          </a:p>
        </p:txBody>
      </p:sp>
      <p:sp>
        <p:nvSpPr>
          <p:cNvPr id="3" name="Content Placeholder 2"/>
          <p:cNvSpPr>
            <a:spLocks noGrp="1"/>
          </p:cNvSpPr>
          <p:nvPr>
            <p:ph idx="1"/>
          </p:nvPr>
        </p:nvSpPr>
        <p:spPr>
          <a:xfrm>
            <a:off x="4060394" y="1417638"/>
            <a:ext cx="4626406" cy="4708525"/>
          </a:xfrm>
        </p:spPr>
        <p:txBody>
          <a:bodyPr>
            <a:normAutofit fontScale="85000" lnSpcReduction="10000"/>
          </a:bodyPr>
          <a:lstStyle/>
          <a:p>
            <a:r>
              <a:rPr lang="en-GB" dirty="0" smtClean="0"/>
              <a:t>A musical analysis can be represented as a </a:t>
            </a:r>
            <a:r>
              <a:rPr lang="en-GB" b="1" i="1" dirty="0" smtClean="0"/>
              <a:t>computer program</a:t>
            </a:r>
            <a:r>
              <a:rPr lang="en-GB" dirty="0" smtClean="0"/>
              <a:t> or </a:t>
            </a:r>
            <a:r>
              <a:rPr lang="en-GB" b="1" i="1" dirty="0" smtClean="0"/>
              <a:t>algorithm</a:t>
            </a:r>
            <a:endParaRPr lang="en-GB" dirty="0" smtClean="0"/>
          </a:p>
          <a:p>
            <a:pPr lvl="1"/>
            <a:r>
              <a:rPr lang="en-GB" dirty="0" smtClean="0"/>
              <a:t>The program must generate a </a:t>
            </a:r>
            <a:r>
              <a:rPr lang="en-GB" b="1" i="1" dirty="0" smtClean="0"/>
              <a:t>representation</a:t>
            </a:r>
            <a:r>
              <a:rPr lang="en-GB" dirty="0" smtClean="0"/>
              <a:t> of the music to be explained as its </a:t>
            </a:r>
            <a:r>
              <a:rPr lang="en-GB" b="1" i="1" dirty="0" smtClean="0"/>
              <a:t>only</a:t>
            </a:r>
            <a:r>
              <a:rPr lang="en-GB" dirty="0" smtClean="0"/>
              <a:t> output</a:t>
            </a:r>
          </a:p>
          <a:p>
            <a:r>
              <a:rPr lang="en-GB" dirty="0" smtClean="0"/>
              <a:t>The program is usually a </a:t>
            </a:r>
            <a:r>
              <a:rPr lang="en-GB" b="1" i="1" dirty="0" smtClean="0"/>
              <a:t>compact </a:t>
            </a:r>
            <a:r>
              <a:rPr lang="en-GB" dirty="0" smtClean="0"/>
              <a:t>or </a:t>
            </a:r>
            <a:r>
              <a:rPr lang="en-GB" b="1" i="1" dirty="0" smtClean="0"/>
              <a:t>compressed</a:t>
            </a:r>
            <a:r>
              <a:rPr lang="en-GB" dirty="0" smtClean="0"/>
              <a:t> encoding of its output</a:t>
            </a:r>
          </a:p>
          <a:p>
            <a:r>
              <a:rPr lang="en-GB" dirty="0" smtClean="0"/>
              <a:t>The program is an </a:t>
            </a:r>
            <a:r>
              <a:rPr lang="en-GB" b="1" i="1" dirty="0" smtClean="0"/>
              <a:t>explanation </a:t>
            </a:r>
            <a:r>
              <a:rPr lang="en-GB" dirty="0" smtClean="0"/>
              <a:t>of its output</a:t>
            </a:r>
            <a:endParaRPr lang="en-GB" dirty="0"/>
          </a:p>
        </p:txBody>
      </p:sp>
      <p:pic>
        <p:nvPicPr>
          <p:cNvPr id="5" name="Picture 4"/>
          <p:cNvPicPr>
            <a:picLocks noChangeAspect="1"/>
          </p:cNvPicPr>
          <p:nvPr/>
        </p:nvPicPr>
        <p:blipFill>
          <a:blip r:embed="rId3"/>
          <a:stretch>
            <a:fillRect/>
          </a:stretch>
        </p:blipFill>
        <p:spPr>
          <a:xfrm>
            <a:off x="457199" y="1417638"/>
            <a:ext cx="3603195" cy="5166382"/>
          </a:xfrm>
          <a:prstGeom prst="rect">
            <a:avLst/>
          </a:prstGeom>
        </p:spPr>
      </p:pic>
      <p:sp>
        <p:nvSpPr>
          <p:cNvPr id="6" name="TextBox 5"/>
          <p:cNvSpPr txBox="1"/>
          <p:nvPr/>
        </p:nvSpPr>
        <p:spPr>
          <a:xfrm>
            <a:off x="457200" y="6593290"/>
            <a:ext cx="1440744" cy="261610"/>
          </a:xfrm>
          <a:prstGeom prst="rect">
            <a:avLst/>
          </a:prstGeom>
          <a:noFill/>
        </p:spPr>
        <p:txBody>
          <a:bodyPr wrap="none" rtlCol="0">
            <a:spAutoFit/>
          </a:bodyPr>
          <a:lstStyle/>
          <a:p>
            <a:r>
              <a:rPr lang="en-GB" sz="1100" dirty="0" smtClean="0"/>
              <a:t>Meredith, ISMIR 2012</a:t>
            </a:r>
            <a:endParaRPr lang="en-GB" sz="1100" dirty="0"/>
          </a:p>
        </p:txBody>
      </p:sp>
    </p:spTree>
    <p:extLst>
      <p:ext uri="{BB962C8B-B14F-4D97-AF65-F5344CB8AC3E}">
        <p14:creationId xmlns:p14="http://schemas.microsoft.com/office/powerpoint/2010/main" val="37176174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Solutions?</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Invariance theorem doesn’t help</a:t>
            </a:r>
          </a:p>
          <a:p>
            <a:pPr lvl="1"/>
            <a:r>
              <a:rPr lang="en-GB" dirty="0" smtClean="0"/>
              <a:t>Only says that </a:t>
            </a:r>
            <a:r>
              <a:rPr lang="en-GB" i="1" dirty="0" smtClean="0"/>
              <a:t>minimal length</a:t>
            </a:r>
            <a:r>
              <a:rPr lang="en-GB" dirty="0" smtClean="0"/>
              <a:t> description is invariant to within a constant between different universal languages</a:t>
            </a:r>
          </a:p>
          <a:p>
            <a:r>
              <a:rPr lang="en-GB" dirty="0" smtClean="0"/>
              <a:t>Could define concrete universal machines and measure program length in terms of bits on these machines</a:t>
            </a:r>
          </a:p>
          <a:p>
            <a:pPr lvl="1"/>
            <a:r>
              <a:rPr lang="en-GB" i="1" dirty="0" smtClean="0"/>
              <a:t>concrete Kolmogorov complexity</a:t>
            </a:r>
          </a:p>
          <a:p>
            <a:r>
              <a:rPr lang="en-GB" dirty="0" smtClean="0"/>
              <a:t>Could return to using custom-designed encoding languages for music</a:t>
            </a:r>
          </a:p>
          <a:p>
            <a:pPr lvl="1"/>
            <a:r>
              <a:rPr lang="en-GB" dirty="0" smtClean="0"/>
              <a:t>in the manner of Simon and Sumner (1968), Deutsch and </a:t>
            </a:r>
            <a:r>
              <a:rPr lang="en-GB" dirty="0" err="1" smtClean="0"/>
              <a:t>Feroe</a:t>
            </a:r>
            <a:r>
              <a:rPr lang="en-GB" dirty="0" smtClean="0"/>
              <a:t> (1981), Meredith (2012)</a:t>
            </a:r>
          </a:p>
        </p:txBody>
      </p:sp>
    </p:spTree>
    <p:extLst>
      <p:ext uri="{BB962C8B-B14F-4D97-AF65-F5344CB8AC3E}">
        <p14:creationId xmlns:p14="http://schemas.microsoft.com/office/powerpoint/2010/main" val="21779597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Summing up</a:t>
            </a:r>
            <a:endParaRPr lang="en-GB" dirty="0"/>
          </a:p>
        </p:txBody>
      </p:sp>
      <p:sp>
        <p:nvSpPr>
          <p:cNvPr id="3" name="Content Placeholder 2"/>
          <p:cNvSpPr>
            <a:spLocks noGrp="1"/>
          </p:cNvSpPr>
          <p:nvPr>
            <p:ph idx="1"/>
          </p:nvPr>
        </p:nvSpPr>
        <p:spPr>
          <a:xfrm>
            <a:off x="457200" y="1600200"/>
            <a:ext cx="8229600" cy="4931561"/>
          </a:xfrm>
        </p:spPr>
        <p:txBody>
          <a:bodyPr>
            <a:normAutofit fontScale="92500" lnSpcReduction="10000"/>
          </a:bodyPr>
          <a:lstStyle/>
          <a:p>
            <a:r>
              <a:rPr lang="en-GB" dirty="0" smtClean="0"/>
              <a:t>Propose that musical analyses can be expressed as computer programs that generate representations of musical objects</a:t>
            </a:r>
          </a:p>
          <a:p>
            <a:r>
              <a:rPr lang="en-GB" dirty="0" smtClean="0"/>
              <a:t>Can use program length as a measure of analysis quality</a:t>
            </a:r>
          </a:p>
          <a:p>
            <a:r>
              <a:rPr lang="en-GB" dirty="0" smtClean="0"/>
              <a:t>Measuring program length is problematic</a:t>
            </a:r>
          </a:p>
          <a:p>
            <a:pPr lvl="1"/>
            <a:r>
              <a:rPr lang="en-GB" dirty="0" smtClean="0"/>
              <a:t>Relative length of two programs depends on language</a:t>
            </a:r>
          </a:p>
          <a:p>
            <a:r>
              <a:rPr lang="en-GB" dirty="0" smtClean="0"/>
              <a:t>Possible solutions are</a:t>
            </a:r>
          </a:p>
          <a:p>
            <a:pPr lvl="1"/>
            <a:r>
              <a:rPr lang="en-GB" dirty="0" smtClean="0"/>
              <a:t>Concrete Kolmogorov complexity</a:t>
            </a:r>
          </a:p>
          <a:p>
            <a:pPr lvl="1"/>
            <a:r>
              <a:rPr lang="en-GB" dirty="0" smtClean="0"/>
              <a:t>Custom-designed languages</a:t>
            </a:r>
            <a:endParaRPr lang="en-GB" dirty="0"/>
          </a:p>
        </p:txBody>
      </p:sp>
    </p:spTree>
    <p:extLst>
      <p:ext uri="{BB962C8B-B14F-4D97-AF65-F5344CB8AC3E}">
        <p14:creationId xmlns:p14="http://schemas.microsoft.com/office/powerpoint/2010/main" val="450455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References</a:t>
            </a:r>
            <a:endParaRPr lang="en-GB"/>
          </a:p>
        </p:txBody>
      </p:sp>
      <p:sp>
        <p:nvSpPr>
          <p:cNvPr id="3" name="Content Placeholder 2"/>
          <p:cNvSpPr>
            <a:spLocks noGrp="1"/>
          </p:cNvSpPr>
          <p:nvPr>
            <p:ph idx="1"/>
          </p:nvPr>
        </p:nvSpPr>
        <p:spPr>
          <a:xfrm>
            <a:off x="457200" y="1275725"/>
            <a:ext cx="8229600" cy="5257800"/>
          </a:xfrm>
        </p:spPr>
        <p:txBody>
          <a:bodyPr>
            <a:normAutofit fontScale="47500" lnSpcReduction="20000"/>
          </a:bodyPr>
          <a:lstStyle/>
          <a:p>
            <a:r>
              <a:rPr lang="en-GB" dirty="0" err="1"/>
              <a:t>Chater</a:t>
            </a:r>
            <a:r>
              <a:rPr lang="en-GB" dirty="0"/>
              <a:t>, N. (1996). Reconciling simplicity and likelihood principles in perceptual organization. </a:t>
            </a:r>
            <a:r>
              <a:rPr lang="en-GB" i="1" dirty="0"/>
              <a:t>Psychological Review</a:t>
            </a:r>
            <a:r>
              <a:rPr lang="en-GB" dirty="0"/>
              <a:t>, 103(3):566-581.</a:t>
            </a:r>
          </a:p>
          <a:p>
            <a:r>
              <a:rPr lang="en-GB" dirty="0"/>
              <a:t>Deutsch, D. and </a:t>
            </a:r>
            <a:r>
              <a:rPr lang="en-GB" dirty="0" err="1"/>
              <a:t>Feroe</a:t>
            </a:r>
            <a:r>
              <a:rPr lang="en-GB" dirty="0"/>
              <a:t>, J. (1981). The internal representation of pitch sequences in tonal music. </a:t>
            </a:r>
            <a:r>
              <a:rPr lang="en-GB" i="1" dirty="0"/>
              <a:t>Psychological Review</a:t>
            </a:r>
            <a:r>
              <a:rPr lang="en-GB" dirty="0"/>
              <a:t>, 88(6):503-522.</a:t>
            </a:r>
          </a:p>
          <a:p>
            <a:r>
              <a:rPr lang="en-GB" dirty="0" err="1"/>
              <a:t>Koffka</a:t>
            </a:r>
            <a:r>
              <a:rPr lang="en-GB" dirty="0"/>
              <a:t>, K. (1935). </a:t>
            </a:r>
            <a:r>
              <a:rPr lang="en-GB" i="1" dirty="0"/>
              <a:t>Principles of Gestalt Psychology</a:t>
            </a:r>
            <a:r>
              <a:rPr lang="en-GB" dirty="0"/>
              <a:t>. Harcourt Brace, New York.</a:t>
            </a:r>
          </a:p>
          <a:p>
            <a:r>
              <a:rPr lang="en-GB" dirty="0"/>
              <a:t>Kolmogorov, A.N. (1965). Three approaches to the quantitative definition of information. </a:t>
            </a:r>
            <a:r>
              <a:rPr lang="en-GB" i="1" dirty="0"/>
              <a:t>Problems of Information Transmission</a:t>
            </a:r>
            <a:r>
              <a:rPr lang="en-GB" dirty="0"/>
              <a:t>, 1(1):1-7.</a:t>
            </a:r>
          </a:p>
          <a:p>
            <a:r>
              <a:rPr lang="en-GB" dirty="0" err="1"/>
              <a:t>Leeuwenberg</a:t>
            </a:r>
            <a:r>
              <a:rPr lang="en-GB" dirty="0"/>
              <a:t>, E.L.J. (1971). A perceptual coding language for visual and auditory patterns. </a:t>
            </a:r>
            <a:r>
              <a:rPr lang="en-GB" i="1" dirty="0"/>
              <a:t>American Journal of Psychology</a:t>
            </a:r>
            <a:r>
              <a:rPr lang="en-GB" dirty="0"/>
              <a:t>, 84(3):307-349.</a:t>
            </a:r>
          </a:p>
          <a:p>
            <a:r>
              <a:rPr lang="en-GB" dirty="0" err="1"/>
              <a:t>Lerdahl</a:t>
            </a:r>
            <a:r>
              <a:rPr lang="en-GB" dirty="0"/>
              <a:t>, F. and </a:t>
            </a:r>
            <a:r>
              <a:rPr lang="en-GB" dirty="0" err="1"/>
              <a:t>Jackendoff</a:t>
            </a:r>
            <a:r>
              <a:rPr lang="en-GB" dirty="0"/>
              <a:t>, R. (1983). </a:t>
            </a:r>
            <a:r>
              <a:rPr lang="en-GB" i="1" dirty="0"/>
              <a:t>A Generative Theory of Tonal Music</a:t>
            </a:r>
            <a:r>
              <a:rPr lang="en-GB" dirty="0"/>
              <a:t>. MIT Press, Cambridge, MA.</a:t>
            </a:r>
          </a:p>
          <a:p>
            <a:r>
              <a:rPr lang="en-GB" dirty="0"/>
              <a:t>Meredith, D. (2012). A geometric language for representing structure in polyphonic music. </a:t>
            </a:r>
            <a:r>
              <a:rPr lang="en-GB" i="1" dirty="0"/>
              <a:t>Proceedings of the 13th International Society for Music Information Retrieval Conference</a:t>
            </a:r>
            <a:r>
              <a:rPr lang="en-GB" dirty="0"/>
              <a:t>, Porto, Portugal.</a:t>
            </a:r>
          </a:p>
          <a:p>
            <a:r>
              <a:rPr lang="en-GB" dirty="0"/>
              <a:t>Meredith, D., </a:t>
            </a:r>
            <a:r>
              <a:rPr lang="en-GB" dirty="0" err="1"/>
              <a:t>Lemström</a:t>
            </a:r>
            <a:r>
              <a:rPr lang="en-GB" dirty="0"/>
              <a:t>, K. and Wiggins. G. A. (2002). Algorithms for discovering repeated patterns in multidimensional representations of polyphonic music</a:t>
            </a:r>
            <a:r>
              <a:rPr lang="en-GB" i="1" dirty="0"/>
              <a:t>. Journal of New Music Research</a:t>
            </a:r>
            <a:r>
              <a:rPr lang="en-GB" dirty="0"/>
              <a:t>, 31(4):321-345.</a:t>
            </a:r>
          </a:p>
          <a:p>
            <a:r>
              <a:rPr lang="en-GB" dirty="0" err="1"/>
              <a:t>Schenker</a:t>
            </a:r>
            <a:r>
              <a:rPr lang="en-GB" dirty="0"/>
              <a:t>. H. (1925). </a:t>
            </a:r>
            <a:r>
              <a:rPr lang="en-GB" i="1" dirty="0"/>
              <a:t>Das </a:t>
            </a:r>
            <a:r>
              <a:rPr lang="en-GB" i="1" dirty="0" err="1"/>
              <a:t>Meisterwerk</a:t>
            </a:r>
            <a:r>
              <a:rPr lang="en-GB" i="1" dirty="0"/>
              <a:t> in der </a:t>
            </a:r>
            <a:r>
              <a:rPr lang="en-GB" i="1" dirty="0" err="1"/>
              <a:t>Musik</a:t>
            </a:r>
            <a:r>
              <a:rPr lang="en-GB" i="1" dirty="0"/>
              <a:t> </a:t>
            </a:r>
            <a:r>
              <a:rPr lang="en-GB" dirty="0"/>
              <a:t>(Vol. 1). </a:t>
            </a:r>
            <a:r>
              <a:rPr lang="en-GB" dirty="0" err="1"/>
              <a:t>Drei</a:t>
            </a:r>
            <a:r>
              <a:rPr lang="en-GB" dirty="0"/>
              <a:t> </a:t>
            </a:r>
            <a:r>
              <a:rPr lang="en-GB" dirty="0" err="1"/>
              <a:t>Masken</a:t>
            </a:r>
            <a:r>
              <a:rPr lang="en-GB" dirty="0"/>
              <a:t> </a:t>
            </a:r>
            <a:r>
              <a:rPr lang="en-GB" dirty="0" err="1"/>
              <a:t>Verlag</a:t>
            </a:r>
            <a:r>
              <a:rPr lang="en-GB" dirty="0"/>
              <a:t>, Munich.</a:t>
            </a:r>
          </a:p>
          <a:p>
            <a:r>
              <a:rPr lang="en-GB" dirty="0"/>
              <a:t>Shannon, C.E. (1948). A mathematical theory of communication. </a:t>
            </a:r>
            <a:r>
              <a:rPr lang="en-GB" i="1" dirty="0"/>
              <a:t>The Bell System Technical Journal</a:t>
            </a:r>
            <a:r>
              <a:rPr lang="en-GB" dirty="0"/>
              <a:t>, 27(3):379-423.</a:t>
            </a:r>
          </a:p>
          <a:p>
            <a:r>
              <a:rPr lang="en-GB" dirty="0"/>
              <a:t>Simon, H.A. (1972). Complexity and the representation of patterned sequences of symbols. </a:t>
            </a:r>
            <a:r>
              <a:rPr lang="en-GB" i="1" dirty="0"/>
              <a:t>Psychological Review</a:t>
            </a:r>
            <a:r>
              <a:rPr lang="en-GB" dirty="0"/>
              <a:t>, 79(5):369-382.</a:t>
            </a:r>
          </a:p>
          <a:p>
            <a:r>
              <a:rPr lang="en-GB" dirty="0"/>
              <a:t>Simon, H.A. and Sumner, R.K. (1968). Pattern in music. In </a:t>
            </a:r>
            <a:r>
              <a:rPr lang="en-GB" dirty="0" err="1"/>
              <a:t>Kleinmuntz</a:t>
            </a:r>
            <a:r>
              <a:rPr lang="en-GB" dirty="0"/>
              <a:t>, B. (ed.), </a:t>
            </a:r>
            <a:r>
              <a:rPr lang="en-GB" i="1" dirty="0"/>
              <a:t>Formal Representation of Human Judgment</a:t>
            </a:r>
            <a:r>
              <a:rPr lang="en-GB" dirty="0"/>
              <a:t>. Wiley, New York.</a:t>
            </a:r>
          </a:p>
          <a:p>
            <a:r>
              <a:rPr lang="en-GB" dirty="0"/>
              <a:t>von Helmholtz. H. L. F. (1910/1962). </a:t>
            </a:r>
            <a:r>
              <a:rPr lang="en-GB" i="1" dirty="0"/>
              <a:t>Treatise on Physiological Optics</a:t>
            </a:r>
            <a:r>
              <a:rPr lang="en-GB" dirty="0"/>
              <a:t>. Dover, New York.</a:t>
            </a:r>
          </a:p>
          <a:p>
            <a:endParaRPr lang="en-GB" dirty="0" smtClean="0"/>
          </a:p>
          <a:p>
            <a:endParaRPr lang="en-GB" dirty="0" smtClean="0"/>
          </a:p>
          <a:p>
            <a:endParaRPr lang="en-GB" dirty="0"/>
          </a:p>
        </p:txBody>
      </p:sp>
    </p:spTree>
    <p:extLst>
      <p:ext uri="{BB962C8B-B14F-4D97-AF65-F5344CB8AC3E}">
        <p14:creationId xmlns:p14="http://schemas.microsoft.com/office/powerpoint/2010/main" val="17742580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Program length as a measure of complexity</a:t>
            </a:r>
            <a:endParaRPr lang="en-GB" dirty="0"/>
          </a:p>
        </p:txBody>
      </p:sp>
      <p:sp>
        <p:nvSpPr>
          <p:cNvPr id="3" name="Content Placeholder 2"/>
          <p:cNvSpPr>
            <a:spLocks noGrp="1"/>
          </p:cNvSpPr>
          <p:nvPr>
            <p:ph idx="1"/>
          </p:nvPr>
        </p:nvSpPr>
        <p:spPr>
          <a:xfrm>
            <a:off x="4931804" y="2595796"/>
            <a:ext cx="3754995" cy="4042024"/>
          </a:xfrm>
        </p:spPr>
        <p:txBody>
          <a:bodyPr>
            <a:normAutofit fontScale="85000" lnSpcReduction="10000"/>
          </a:bodyPr>
          <a:lstStyle/>
          <a:p>
            <a:r>
              <a:rPr lang="en-GB" dirty="0" smtClean="0"/>
              <a:t>From Kolmogorov complexity theory:</a:t>
            </a:r>
          </a:p>
          <a:p>
            <a:pPr lvl="1"/>
            <a:r>
              <a:rPr lang="en-GB" dirty="0" smtClean="0"/>
              <a:t>can use the </a:t>
            </a:r>
            <a:r>
              <a:rPr lang="en-GB" b="1" i="1" dirty="0" smtClean="0"/>
              <a:t>length</a:t>
            </a:r>
            <a:r>
              <a:rPr lang="en-GB" dirty="0" smtClean="0"/>
              <a:t> of a program to measure the </a:t>
            </a:r>
            <a:r>
              <a:rPr lang="en-GB" b="1" i="1" dirty="0" smtClean="0"/>
              <a:t>complexity</a:t>
            </a:r>
            <a:r>
              <a:rPr lang="en-GB" dirty="0" smtClean="0"/>
              <a:t> of its corresponding explanation</a:t>
            </a:r>
          </a:p>
          <a:p>
            <a:pPr lvl="1"/>
            <a:r>
              <a:rPr lang="en-GB" dirty="0" smtClean="0"/>
              <a:t>The </a:t>
            </a:r>
            <a:r>
              <a:rPr lang="en-GB" b="1" i="1" dirty="0" smtClean="0"/>
              <a:t>shorter</a:t>
            </a:r>
            <a:r>
              <a:rPr lang="en-GB" dirty="0" smtClean="0"/>
              <a:t> the program, the </a:t>
            </a:r>
            <a:r>
              <a:rPr lang="en-GB" b="1" i="1" dirty="0" smtClean="0"/>
              <a:t>simpler</a:t>
            </a:r>
            <a:r>
              <a:rPr lang="en-GB" dirty="0" smtClean="0"/>
              <a:t> and </a:t>
            </a:r>
            <a:r>
              <a:rPr lang="en-GB" b="1" i="1" dirty="0" smtClean="0"/>
              <a:t>better</a:t>
            </a:r>
            <a:r>
              <a:rPr lang="en-GB" dirty="0" smtClean="0"/>
              <a:t> the explanation</a:t>
            </a:r>
            <a:endParaRPr lang="en-GB" dirty="0"/>
          </a:p>
        </p:txBody>
      </p:sp>
      <p:pic>
        <p:nvPicPr>
          <p:cNvPr id="5" name="Picture 4"/>
          <p:cNvPicPr>
            <a:picLocks noChangeAspect="1"/>
          </p:cNvPicPr>
          <p:nvPr/>
        </p:nvPicPr>
        <p:blipFill>
          <a:blip r:embed="rId2"/>
          <a:stretch>
            <a:fillRect/>
          </a:stretch>
        </p:blipFill>
        <p:spPr>
          <a:xfrm>
            <a:off x="457200" y="2595796"/>
            <a:ext cx="4117668" cy="4117668"/>
          </a:xfrm>
          <a:prstGeom prst="rect">
            <a:avLst/>
          </a:prstGeom>
        </p:spPr>
      </p:pic>
      <p:sp>
        <p:nvSpPr>
          <p:cNvPr id="6" name="TextBox 5"/>
          <p:cNvSpPr txBox="1"/>
          <p:nvPr/>
        </p:nvSpPr>
        <p:spPr>
          <a:xfrm>
            <a:off x="676731" y="1585290"/>
            <a:ext cx="8010068" cy="369332"/>
          </a:xfrm>
          <a:prstGeom prst="rect">
            <a:avLst/>
          </a:prstGeom>
          <a:noFill/>
        </p:spPr>
        <p:txBody>
          <a:bodyPr wrap="square" rtlCol="0">
            <a:spAutoFit/>
          </a:bodyPr>
          <a:lstStyle/>
          <a:p>
            <a:r>
              <a:rPr lang="en-GB" dirty="0"/>
              <a:t>P(p(0,0),p(0,1),p(1,0),p(1,1),p(2,0),p(2,1),p(2,2),p(2,3),p(3,0),p(3,1),p(3,2),p(3,3))</a:t>
            </a:r>
          </a:p>
        </p:txBody>
      </p:sp>
      <p:sp>
        <p:nvSpPr>
          <p:cNvPr id="7" name="TextBox 6"/>
          <p:cNvSpPr txBox="1"/>
          <p:nvPr/>
        </p:nvSpPr>
        <p:spPr>
          <a:xfrm>
            <a:off x="676731" y="2068673"/>
            <a:ext cx="8010068" cy="369332"/>
          </a:xfrm>
          <a:prstGeom prst="rect">
            <a:avLst/>
          </a:prstGeom>
          <a:noFill/>
        </p:spPr>
        <p:txBody>
          <a:bodyPr wrap="square" rtlCol="0">
            <a:spAutoFit/>
          </a:bodyPr>
          <a:lstStyle/>
          <a:p>
            <a:r>
              <a:rPr lang="en-GB" dirty="0"/>
              <a:t>t(P(p(0,0),p(0,1),p(1,0),p(1,1)),V(v(2,0),v(2,2)))</a:t>
            </a:r>
          </a:p>
        </p:txBody>
      </p:sp>
    </p:spTree>
    <p:extLst>
      <p:ext uri="{BB962C8B-B14F-4D97-AF65-F5344CB8AC3E}">
        <p14:creationId xmlns:p14="http://schemas.microsoft.com/office/powerpoint/2010/main" val="26006274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Level of detail depends on representation</a:t>
            </a:r>
            <a:endParaRPr lang="en-GB" dirty="0"/>
          </a:p>
        </p:txBody>
      </p:sp>
      <p:sp>
        <p:nvSpPr>
          <p:cNvPr id="3" name="Content Placeholder 2"/>
          <p:cNvSpPr>
            <a:spLocks noGrp="1"/>
          </p:cNvSpPr>
          <p:nvPr>
            <p:ph idx="1"/>
          </p:nvPr>
        </p:nvSpPr>
        <p:spPr>
          <a:xfrm>
            <a:off x="4575154" y="1600200"/>
            <a:ext cx="4111646" cy="4525963"/>
          </a:xfrm>
        </p:spPr>
        <p:txBody>
          <a:bodyPr>
            <a:normAutofit fontScale="85000" lnSpcReduction="20000"/>
          </a:bodyPr>
          <a:lstStyle/>
          <a:p>
            <a:r>
              <a:rPr lang="en-GB" dirty="0" smtClean="0"/>
              <a:t>The level of detail on which the structure of the music is explained depends on the amount of detail represented in the output of the program</a:t>
            </a:r>
          </a:p>
          <a:p>
            <a:r>
              <a:rPr lang="en-GB" dirty="0" smtClean="0"/>
              <a:t>The output should be an </a:t>
            </a:r>
            <a:r>
              <a:rPr lang="en-GB" i="1" dirty="0" smtClean="0"/>
              <a:t>in </a:t>
            </a:r>
            <a:r>
              <a:rPr lang="en-GB" i="1" dirty="0" err="1" smtClean="0"/>
              <a:t>extenso</a:t>
            </a:r>
            <a:r>
              <a:rPr lang="en-GB" dirty="0" smtClean="0"/>
              <a:t> description of the music</a:t>
            </a:r>
          </a:p>
          <a:p>
            <a:pPr lvl="1"/>
            <a:r>
              <a:rPr lang="en-GB" dirty="0" smtClean="0"/>
              <a:t>e.g., MIDI, audio, </a:t>
            </a:r>
            <a:r>
              <a:rPr lang="en-GB" dirty="0" err="1" smtClean="0"/>
              <a:t>MusicXML</a:t>
            </a:r>
            <a:r>
              <a:rPr lang="en-GB" dirty="0" smtClean="0"/>
              <a:t>, MEI, chord sequence</a:t>
            </a:r>
            <a:endParaRPr lang="en-GB" dirty="0"/>
          </a:p>
        </p:txBody>
      </p:sp>
      <p:sp>
        <p:nvSpPr>
          <p:cNvPr id="4" name="Down Arrow 3"/>
          <p:cNvSpPr/>
          <p:nvPr/>
        </p:nvSpPr>
        <p:spPr>
          <a:xfrm>
            <a:off x="667462" y="2252780"/>
            <a:ext cx="287380" cy="367119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rot="16200000">
            <a:off x="-404274" y="3735391"/>
            <a:ext cx="1722948" cy="369332"/>
          </a:xfrm>
          <a:prstGeom prst="rect">
            <a:avLst/>
          </a:prstGeom>
          <a:noFill/>
        </p:spPr>
        <p:txBody>
          <a:bodyPr wrap="none" rtlCol="0">
            <a:spAutoFit/>
          </a:bodyPr>
          <a:lstStyle/>
          <a:p>
            <a:r>
              <a:rPr lang="en-GB" dirty="0" smtClean="0"/>
              <a:t>Increasing detail</a:t>
            </a:r>
            <a:endParaRPr lang="en-GB" dirty="0"/>
          </a:p>
        </p:txBody>
      </p:sp>
      <p:sp>
        <p:nvSpPr>
          <p:cNvPr id="7" name="TextBox 6"/>
          <p:cNvSpPr txBox="1"/>
          <p:nvPr/>
        </p:nvSpPr>
        <p:spPr>
          <a:xfrm>
            <a:off x="1498014" y="2309152"/>
            <a:ext cx="1700969" cy="369332"/>
          </a:xfrm>
          <a:prstGeom prst="rect">
            <a:avLst/>
          </a:prstGeom>
          <a:noFill/>
        </p:spPr>
        <p:txBody>
          <a:bodyPr wrap="none" rtlCol="0">
            <a:spAutoFit/>
          </a:bodyPr>
          <a:lstStyle/>
          <a:p>
            <a:r>
              <a:rPr lang="en-GB" dirty="0" smtClean="0"/>
              <a:t>Chord sequence</a:t>
            </a:r>
            <a:endParaRPr lang="en-GB" dirty="0"/>
          </a:p>
        </p:txBody>
      </p:sp>
      <p:sp>
        <p:nvSpPr>
          <p:cNvPr id="8" name="TextBox 7"/>
          <p:cNvSpPr txBox="1"/>
          <p:nvPr/>
        </p:nvSpPr>
        <p:spPr>
          <a:xfrm>
            <a:off x="1498014" y="3430159"/>
            <a:ext cx="640357" cy="369332"/>
          </a:xfrm>
          <a:prstGeom prst="rect">
            <a:avLst/>
          </a:prstGeom>
          <a:noFill/>
        </p:spPr>
        <p:txBody>
          <a:bodyPr wrap="none" rtlCol="0">
            <a:spAutoFit/>
          </a:bodyPr>
          <a:lstStyle/>
          <a:p>
            <a:r>
              <a:rPr lang="en-GB" dirty="0" smtClean="0"/>
              <a:t>MIDI</a:t>
            </a:r>
            <a:endParaRPr lang="en-GB" dirty="0"/>
          </a:p>
        </p:txBody>
      </p:sp>
      <p:sp>
        <p:nvSpPr>
          <p:cNvPr id="9" name="TextBox 8"/>
          <p:cNvSpPr txBox="1"/>
          <p:nvPr/>
        </p:nvSpPr>
        <p:spPr>
          <a:xfrm>
            <a:off x="1498014" y="4393004"/>
            <a:ext cx="1615759" cy="369332"/>
          </a:xfrm>
          <a:prstGeom prst="rect">
            <a:avLst/>
          </a:prstGeom>
          <a:noFill/>
        </p:spPr>
        <p:txBody>
          <a:bodyPr wrap="none" rtlCol="0">
            <a:spAutoFit/>
          </a:bodyPr>
          <a:lstStyle/>
          <a:p>
            <a:r>
              <a:rPr lang="en-GB" dirty="0" err="1" smtClean="0"/>
              <a:t>MusicXML</a:t>
            </a:r>
            <a:r>
              <a:rPr lang="en-GB" dirty="0" smtClean="0"/>
              <a:t>/MEI</a:t>
            </a:r>
            <a:endParaRPr lang="en-GB" dirty="0"/>
          </a:p>
        </p:txBody>
      </p:sp>
      <p:sp>
        <p:nvSpPr>
          <p:cNvPr id="10" name="TextBox 9"/>
          <p:cNvSpPr txBox="1"/>
          <p:nvPr/>
        </p:nvSpPr>
        <p:spPr>
          <a:xfrm>
            <a:off x="1498014" y="5414837"/>
            <a:ext cx="735485" cy="369332"/>
          </a:xfrm>
          <a:prstGeom prst="rect">
            <a:avLst/>
          </a:prstGeom>
          <a:noFill/>
        </p:spPr>
        <p:txBody>
          <a:bodyPr wrap="none" rtlCol="0">
            <a:spAutoFit/>
          </a:bodyPr>
          <a:lstStyle/>
          <a:p>
            <a:r>
              <a:rPr lang="en-GB" dirty="0" smtClean="0"/>
              <a:t>Audio</a:t>
            </a:r>
            <a:endParaRPr lang="en-GB" dirty="0"/>
          </a:p>
        </p:txBody>
      </p:sp>
    </p:spTree>
    <p:extLst>
      <p:ext uri="{BB962C8B-B14F-4D97-AF65-F5344CB8AC3E}">
        <p14:creationId xmlns:p14="http://schemas.microsoft.com/office/powerpoint/2010/main" val="7713031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Music analysis aims to compress music</a:t>
            </a:r>
            <a:endParaRPr lang="en-GB" dirty="0"/>
          </a:p>
        </p:txBody>
      </p:sp>
      <p:sp>
        <p:nvSpPr>
          <p:cNvPr id="3" name="Content Placeholder 2"/>
          <p:cNvSpPr>
            <a:spLocks noGrp="1"/>
          </p:cNvSpPr>
          <p:nvPr>
            <p:ph idx="1"/>
          </p:nvPr>
        </p:nvSpPr>
        <p:spPr>
          <a:xfrm>
            <a:off x="3239104" y="3009900"/>
            <a:ext cx="5447696" cy="3116263"/>
          </a:xfrm>
        </p:spPr>
        <p:txBody>
          <a:bodyPr>
            <a:normAutofit/>
          </a:bodyPr>
          <a:lstStyle/>
          <a:p>
            <a:r>
              <a:rPr lang="en-GB" dirty="0" smtClean="0"/>
              <a:t>Since the best explanations are the shortest descriptions, the aim of music analysis is to </a:t>
            </a:r>
            <a:r>
              <a:rPr lang="en-GB" b="1" i="1" dirty="0" smtClean="0"/>
              <a:t>compress </a:t>
            </a:r>
            <a:r>
              <a:rPr lang="en-GB" dirty="0" smtClean="0"/>
              <a:t>music as much as possible</a:t>
            </a:r>
            <a:endParaRPr lang="en-GB" dirty="0"/>
          </a:p>
        </p:txBody>
      </p:sp>
      <p:pic>
        <p:nvPicPr>
          <p:cNvPr id="4" name="Picture 3"/>
          <p:cNvPicPr>
            <a:picLocks noChangeAspect="1"/>
          </p:cNvPicPr>
          <p:nvPr/>
        </p:nvPicPr>
        <p:blipFill>
          <a:blip r:embed="rId2"/>
          <a:stretch>
            <a:fillRect/>
          </a:stretch>
        </p:blipFill>
        <p:spPr>
          <a:xfrm>
            <a:off x="457200" y="3009900"/>
            <a:ext cx="2298700" cy="2946400"/>
          </a:xfrm>
          <a:prstGeom prst="rect">
            <a:avLst/>
          </a:prstGeom>
        </p:spPr>
      </p:pic>
      <p:pic>
        <p:nvPicPr>
          <p:cNvPr id="5" name="Picture 4"/>
          <p:cNvPicPr>
            <a:picLocks noChangeAspect="1"/>
          </p:cNvPicPr>
          <p:nvPr/>
        </p:nvPicPr>
        <p:blipFill>
          <a:blip r:embed="rId3"/>
          <a:stretch>
            <a:fillRect/>
          </a:stretch>
        </p:blipFill>
        <p:spPr>
          <a:xfrm>
            <a:off x="457200" y="1536700"/>
            <a:ext cx="2451100" cy="1257300"/>
          </a:xfrm>
          <a:prstGeom prst="rect">
            <a:avLst/>
          </a:prstGeom>
        </p:spPr>
      </p:pic>
      <p:sp>
        <p:nvSpPr>
          <p:cNvPr id="7" name="Rectangle 6"/>
          <p:cNvSpPr/>
          <p:nvPr/>
        </p:nvSpPr>
        <p:spPr>
          <a:xfrm>
            <a:off x="3239104" y="1536700"/>
            <a:ext cx="5447696" cy="646331"/>
          </a:xfrm>
          <a:prstGeom prst="rect">
            <a:avLst/>
          </a:prstGeom>
        </p:spPr>
        <p:txBody>
          <a:bodyPr wrap="square">
            <a:spAutoFit/>
          </a:bodyPr>
          <a:lstStyle/>
          <a:p>
            <a:r>
              <a:rPr lang="en-GB" dirty="0"/>
              <a:t>P(p(1,27),p(2,26),p(3,27),p(4,28),p(5,26),p(6,25),p(7,26),p(8,27),p(9,25),p(10,24),p(11,25),p(12,26))</a:t>
            </a:r>
          </a:p>
        </p:txBody>
      </p:sp>
      <p:sp>
        <p:nvSpPr>
          <p:cNvPr id="8" name="Rectangle 7"/>
          <p:cNvSpPr/>
          <p:nvPr/>
        </p:nvSpPr>
        <p:spPr>
          <a:xfrm>
            <a:off x="3239104" y="2415548"/>
            <a:ext cx="5447696" cy="369332"/>
          </a:xfrm>
          <a:prstGeom prst="rect">
            <a:avLst/>
          </a:prstGeom>
        </p:spPr>
        <p:txBody>
          <a:bodyPr wrap="square">
            <a:spAutoFit/>
          </a:bodyPr>
          <a:lstStyle/>
          <a:p>
            <a:r>
              <a:rPr lang="en-GB" dirty="0"/>
              <a:t>t(P(p(1,27),p(5,26),p(9,25)),V(v(1,-1),v(2,0),v(3,1)))</a:t>
            </a:r>
          </a:p>
        </p:txBody>
      </p:sp>
      <p:sp>
        <p:nvSpPr>
          <p:cNvPr id="9" name="TextBox 8"/>
          <p:cNvSpPr txBox="1"/>
          <p:nvPr/>
        </p:nvSpPr>
        <p:spPr>
          <a:xfrm>
            <a:off x="512340" y="6073056"/>
            <a:ext cx="3983144" cy="369332"/>
          </a:xfrm>
          <a:prstGeom prst="rect">
            <a:avLst/>
          </a:prstGeom>
          <a:noFill/>
        </p:spPr>
        <p:txBody>
          <a:bodyPr wrap="none" rtlCol="0">
            <a:spAutoFit/>
          </a:bodyPr>
          <a:lstStyle/>
          <a:p>
            <a:r>
              <a:rPr lang="en-GB" dirty="0" smtClean="0"/>
              <a:t>Meredith, </a:t>
            </a:r>
            <a:r>
              <a:rPr lang="en-GB" dirty="0" err="1" smtClean="0"/>
              <a:t>Lemstr</a:t>
            </a:r>
            <a:r>
              <a:rPr lang="en-GB" dirty="0" err="1" smtClean="0"/>
              <a:t>öm</a:t>
            </a:r>
            <a:r>
              <a:rPr lang="en-GB" dirty="0" smtClean="0"/>
              <a:t> and Wiggins</a:t>
            </a:r>
            <a:r>
              <a:rPr lang="en-GB" dirty="0" smtClean="0"/>
              <a:t> </a:t>
            </a:r>
            <a:r>
              <a:rPr lang="en-GB" dirty="0" smtClean="0"/>
              <a:t>(2002)</a:t>
            </a:r>
            <a:endParaRPr lang="en-GB" dirty="0"/>
          </a:p>
        </p:txBody>
      </p:sp>
    </p:spTree>
    <p:extLst>
      <p:ext uri="{BB962C8B-B14F-4D97-AF65-F5344CB8AC3E}">
        <p14:creationId xmlns:p14="http://schemas.microsoft.com/office/powerpoint/2010/main" val="22739318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Perceptual organisations of surfaces</a:t>
            </a:r>
            <a:endParaRPr lang="en-GB" dirty="0"/>
          </a:p>
        </p:txBody>
      </p:sp>
      <p:sp>
        <p:nvSpPr>
          <p:cNvPr id="3" name="Content Placeholder 2"/>
          <p:cNvSpPr>
            <a:spLocks noGrp="1"/>
          </p:cNvSpPr>
          <p:nvPr>
            <p:ph idx="1"/>
          </p:nvPr>
        </p:nvSpPr>
        <p:spPr>
          <a:xfrm>
            <a:off x="339483" y="3756644"/>
            <a:ext cx="4824572" cy="2807012"/>
          </a:xfrm>
        </p:spPr>
        <p:txBody>
          <a:bodyPr>
            <a:normAutofit fontScale="92500" lnSpcReduction="20000"/>
          </a:bodyPr>
          <a:lstStyle/>
          <a:p>
            <a:r>
              <a:rPr lang="en-GB" dirty="0" smtClean="0"/>
              <a:t>Music analysis aims to find the most satisfying </a:t>
            </a:r>
            <a:r>
              <a:rPr lang="en-GB" b="1" i="1" dirty="0" smtClean="0"/>
              <a:t>perceptual organisations </a:t>
            </a:r>
            <a:r>
              <a:rPr lang="en-GB" dirty="0" smtClean="0"/>
              <a:t>that are consistent with a </a:t>
            </a:r>
            <a:r>
              <a:rPr lang="en-GB" b="1" i="1" dirty="0" smtClean="0"/>
              <a:t>musical surface</a:t>
            </a:r>
          </a:p>
          <a:p>
            <a:pPr lvl="1"/>
            <a:r>
              <a:rPr lang="en-GB" dirty="0" smtClean="0"/>
              <a:t>could be a score or a performance</a:t>
            </a:r>
            <a:endParaRPr lang="en-GB" dirty="0"/>
          </a:p>
        </p:txBody>
      </p:sp>
      <p:pic>
        <p:nvPicPr>
          <p:cNvPr id="4" name="Picture 3"/>
          <p:cNvPicPr>
            <a:picLocks noChangeAspect="1"/>
          </p:cNvPicPr>
          <p:nvPr/>
        </p:nvPicPr>
        <p:blipFill>
          <a:blip r:embed="rId2"/>
          <a:stretch>
            <a:fillRect/>
          </a:stretch>
        </p:blipFill>
        <p:spPr>
          <a:xfrm>
            <a:off x="457200" y="1600200"/>
            <a:ext cx="4109544" cy="1463114"/>
          </a:xfrm>
          <a:prstGeom prst="rect">
            <a:avLst/>
          </a:prstGeom>
        </p:spPr>
      </p:pic>
      <p:sp>
        <p:nvSpPr>
          <p:cNvPr id="5" name="TextBox 4"/>
          <p:cNvSpPr txBox="1"/>
          <p:nvPr/>
        </p:nvSpPr>
        <p:spPr>
          <a:xfrm>
            <a:off x="457200" y="3063314"/>
            <a:ext cx="2110599" cy="461665"/>
          </a:xfrm>
          <a:prstGeom prst="rect">
            <a:avLst/>
          </a:prstGeom>
          <a:noFill/>
        </p:spPr>
        <p:txBody>
          <a:bodyPr wrap="none" rtlCol="0">
            <a:spAutoFit/>
          </a:bodyPr>
          <a:lstStyle/>
          <a:p>
            <a:r>
              <a:rPr lang="en-GB" sz="1200" dirty="0" smtClean="0"/>
              <a:t>Analysis of Chopin Op.10, No.5</a:t>
            </a:r>
          </a:p>
          <a:p>
            <a:r>
              <a:rPr lang="en-GB" sz="1200" dirty="0" err="1" smtClean="0"/>
              <a:t>Schenker</a:t>
            </a:r>
            <a:r>
              <a:rPr lang="en-GB" sz="1200" dirty="0" smtClean="0"/>
              <a:t> (1925, p.92)</a:t>
            </a:r>
            <a:endParaRPr lang="en-GB" sz="1200" dirty="0"/>
          </a:p>
        </p:txBody>
      </p:sp>
      <p:pic>
        <p:nvPicPr>
          <p:cNvPr id="6" name="Picture 5"/>
          <p:cNvPicPr>
            <a:picLocks noChangeAspect="1"/>
          </p:cNvPicPr>
          <p:nvPr/>
        </p:nvPicPr>
        <p:blipFill>
          <a:blip r:embed="rId3"/>
          <a:stretch>
            <a:fillRect/>
          </a:stretch>
        </p:blipFill>
        <p:spPr>
          <a:xfrm>
            <a:off x="5164055" y="1125737"/>
            <a:ext cx="3522746" cy="4928029"/>
          </a:xfrm>
          <a:prstGeom prst="rect">
            <a:avLst/>
          </a:prstGeom>
        </p:spPr>
      </p:pic>
      <p:sp>
        <p:nvSpPr>
          <p:cNvPr id="7" name="TextBox 6"/>
          <p:cNvSpPr txBox="1"/>
          <p:nvPr/>
        </p:nvSpPr>
        <p:spPr>
          <a:xfrm>
            <a:off x="5164055" y="6111262"/>
            <a:ext cx="2798137" cy="461665"/>
          </a:xfrm>
          <a:prstGeom prst="rect">
            <a:avLst/>
          </a:prstGeom>
          <a:noFill/>
        </p:spPr>
        <p:txBody>
          <a:bodyPr wrap="none" rtlCol="0">
            <a:spAutoFit/>
          </a:bodyPr>
          <a:lstStyle/>
          <a:p>
            <a:r>
              <a:rPr lang="en-GB" sz="1200" dirty="0" smtClean="0"/>
              <a:t>Analysis of first bar of Chopin Op.10, No.5</a:t>
            </a:r>
          </a:p>
          <a:p>
            <a:r>
              <a:rPr lang="en-GB" sz="1200" dirty="0" smtClean="0"/>
              <a:t>Meredith</a:t>
            </a:r>
            <a:r>
              <a:rPr lang="en-GB" sz="1200" dirty="0"/>
              <a:t> </a:t>
            </a:r>
            <a:r>
              <a:rPr lang="en-GB" sz="1200" dirty="0" smtClean="0"/>
              <a:t>(</a:t>
            </a:r>
            <a:r>
              <a:rPr lang="en-GB" sz="1200" dirty="0" smtClean="0"/>
              <a:t>2012)</a:t>
            </a:r>
            <a:endParaRPr lang="en-GB" sz="1200" dirty="0"/>
          </a:p>
        </p:txBody>
      </p:sp>
    </p:spTree>
    <p:extLst>
      <p:ext uri="{BB962C8B-B14F-4D97-AF65-F5344CB8AC3E}">
        <p14:creationId xmlns:p14="http://schemas.microsoft.com/office/powerpoint/2010/main" val="7713031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090" y="274638"/>
            <a:ext cx="6357710" cy="1143000"/>
          </a:xfrm>
        </p:spPr>
        <p:txBody>
          <a:bodyPr/>
          <a:lstStyle/>
          <a:p>
            <a:r>
              <a:rPr lang="en-GB" dirty="0" smtClean="0"/>
              <a:t>Likelihood vs. </a:t>
            </a:r>
            <a:r>
              <a:rPr lang="en-GB" dirty="0"/>
              <a:t>S</a:t>
            </a:r>
            <a:r>
              <a:rPr lang="en-GB" dirty="0" smtClean="0"/>
              <a:t>implicity</a:t>
            </a:r>
            <a:endParaRPr lang="en-GB" dirty="0"/>
          </a:p>
        </p:txBody>
      </p:sp>
      <p:sp>
        <p:nvSpPr>
          <p:cNvPr id="3" name="Content Placeholder 2"/>
          <p:cNvSpPr>
            <a:spLocks noGrp="1"/>
          </p:cNvSpPr>
          <p:nvPr>
            <p:ph idx="1"/>
          </p:nvPr>
        </p:nvSpPr>
        <p:spPr>
          <a:xfrm>
            <a:off x="4566744" y="1600200"/>
            <a:ext cx="4120056" cy="4525963"/>
          </a:xfrm>
        </p:spPr>
        <p:txBody>
          <a:bodyPr>
            <a:normAutofit fontScale="77500" lnSpcReduction="20000"/>
          </a:bodyPr>
          <a:lstStyle/>
          <a:p>
            <a:r>
              <a:rPr lang="en-GB" dirty="0" smtClean="0"/>
              <a:t>Theories of perceptual organisation mostly based on either</a:t>
            </a:r>
          </a:p>
          <a:p>
            <a:pPr lvl="1"/>
            <a:r>
              <a:rPr lang="en-GB" b="1" i="1" dirty="0" smtClean="0"/>
              <a:t>Likelihood principle</a:t>
            </a:r>
            <a:r>
              <a:rPr lang="en-GB" dirty="0" smtClean="0"/>
              <a:t>: Prefer the most </a:t>
            </a:r>
            <a:r>
              <a:rPr lang="en-GB" i="1" dirty="0" smtClean="0"/>
              <a:t>probable </a:t>
            </a:r>
            <a:r>
              <a:rPr lang="en-GB" dirty="0" smtClean="0"/>
              <a:t>interpretation (Helmholtz, 1910)</a:t>
            </a:r>
          </a:p>
          <a:p>
            <a:pPr lvl="1"/>
            <a:r>
              <a:rPr lang="en-GB" b="1" i="1" dirty="0" smtClean="0"/>
              <a:t>Simplicity principle</a:t>
            </a:r>
            <a:r>
              <a:rPr lang="en-GB" dirty="0" smtClean="0"/>
              <a:t>: Prefer the </a:t>
            </a:r>
            <a:r>
              <a:rPr lang="en-GB" i="1" dirty="0" smtClean="0"/>
              <a:t>simplest</a:t>
            </a:r>
            <a:r>
              <a:rPr lang="en-GB" dirty="0" smtClean="0"/>
              <a:t> interpretation</a:t>
            </a:r>
            <a:r>
              <a:rPr lang="en-GB" i="1" dirty="0" smtClean="0"/>
              <a:t> </a:t>
            </a:r>
            <a:r>
              <a:rPr lang="en-GB" dirty="0" smtClean="0"/>
              <a:t>(</a:t>
            </a:r>
            <a:r>
              <a:rPr lang="en-GB" dirty="0" err="1" smtClean="0"/>
              <a:t>Koffka</a:t>
            </a:r>
            <a:r>
              <a:rPr lang="en-GB" dirty="0" smtClean="0"/>
              <a:t>, 1935)</a:t>
            </a:r>
          </a:p>
          <a:p>
            <a:r>
              <a:rPr lang="en-GB" dirty="0" err="1" smtClean="0"/>
              <a:t>Chater</a:t>
            </a:r>
            <a:r>
              <a:rPr lang="en-GB" dirty="0" smtClean="0"/>
              <a:t> (1996) showed that the two principles are mathematically identical</a:t>
            </a:r>
            <a:endParaRPr lang="en-GB" dirty="0"/>
          </a:p>
        </p:txBody>
      </p:sp>
      <p:pic>
        <p:nvPicPr>
          <p:cNvPr id="5" name="Picture 4"/>
          <p:cNvPicPr>
            <a:picLocks noChangeAspect="1"/>
          </p:cNvPicPr>
          <p:nvPr/>
        </p:nvPicPr>
        <p:blipFill>
          <a:blip r:embed="rId2"/>
          <a:stretch>
            <a:fillRect/>
          </a:stretch>
        </p:blipFill>
        <p:spPr>
          <a:xfrm>
            <a:off x="235667" y="1965388"/>
            <a:ext cx="2116623" cy="4755869"/>
          </a:xfrm>
          <a:prstGeom prst="rect">
            <a:avLst/>
          </a:prstGeom>
        </p:spPr>
      </p:pic>
      <p:pic>
        <p:nvPicPr>
          <p:cNvPr id="6" name="Picture 5"/>
          <p:cNvPicPr>
            <a:picLocks noChangeAspect="1"/>
          </p:cNvPicPr>
          <p:nvPr/>
        </p:nvPicPr>
        <p:blipFill>
          <a:blip r:embed="rId3"/>
          <a:stretch>
            <a:fillRect/>
          </a:stretch>
        </p:blipFill>
        <p:spPr>
          <a:xfrm>
            <a:off x="235667" y="719715"/>
            <a:ext cx="2093423" cy="1245673"/>
          </a:xfrm>
          <a:prstGeom prst="rect">
            <a:avLst/>
          </a:prstGeom>
        </p:spPr>
      </p:pic>
      <p:sp>
        <p:nvSpPr>
          <p:cNvPr id="7" name="TextBox 6"/>
          <p:cNvSpPr txBox="1"/>
          <p:nvPr/>
        </p:nvSpPr>
        <p:spPr>
          <a:xfrm>
            <a:off x="389353" y="274638"/>
            <a:ext cx="2112703" cy="369332"/>
          </a:xfrm>
          <a:prstGeom prst="rect">
            <a:avLst/>
          </a:prstGeom>
          <a:noFill/>
        </p:spPr>
        <p:txBody>
          <a:bodyPr wrap="none" rtlCol="0">
            <a:spAutoFit/>
          </a:bodyPr>
          <a:lstStyle/>
          <a:p>
            <a:r>
              <a:rPr lang="en-GB" dirty="0" err="1" smtClean="0"/>
              <a:t>Chater</a:t>
            </a:r>
            <a:r>
              <a:rPr lang="en-GB" dirty="0" smtClean="0"/>
              <a:t> (1996, p.571)</a:t>
            </a:r>
            <a:endParaRPr lang="en-GB" dirty="0"/>
          </a:p>
        </p:txBody>
      </p:sp>
      <p:sp>
        <p:nvSpPr>
          <p:cNvPr id="9" name="Oval Callout 8"/>
          <p:cNvSpPr/>
          <p:nvPr/>
        </p:nvSpPr>
        <p:spPr>
          <a:xfrm>
            <a:off x="2684872" y="2447465"/>
            <a:ext cx="1881872" cy="1418417"/>
          </a:xfrm>
          <a:prstGeom prst="wedgeEllipseCallout">
            <a:avLst>
              <a:gd name="adj1" fmla="val -66153"/>
              <a:gd name="adj2" fmla="val 481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Likelihood</a:t>
            </a:r>
            <a:endParaRPr lang="en-GB" dirty="0"/>
          </a:p>
        </p:txBody>
      </p:sp>
      <p:sp>
        <p:nvSpPr>
          <p:cNvPr id="10" name="Oval Callout 9"/>
          <p:cNvSpPr/>
          <p:nvPr/>
        </p:nvSpPr>
        <p:spPr>
          <a:xfrm>
            <a:off x="2684872" y="4778480"/>
            <a:ext cx="1881872" cy="1418417"/>
          </a:xfrm>
          <a:prstGeom prst="wedgeEllipseCallout">
            <a:avLst>
              <a:gd name="adj1" fmla="val -66153"/>
              <a:gd name="adj2" fmla="val 481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Simplicity</a:t>
            </a:r>
            <a:endParaRPr lang="en-GB" dirty="0"/>
          </a:p>
        </p:txBody>
      </p:sp>
      <p:sp>
        <p:nvSpPr>
          <p:cNvPr id="11" name="Rectangle 10"/>
          <p:cNvSpPr/>
          <p:nvPr/>
        </p:nvSpPr>
        <p:spPr>
          <a:xfrm>
            <a:off x="235667" y="6285534"/>
            <a:ext cx="2116623" cy="435723"/>
          </a:xfrm>
          <a:prstGeom prst="rect">
            <a:avLst/>
          </a:prstGeom>
          <a:solidFill>
            <a:schemeClr val="accent1">
              <a:alpha val="1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ight Arrow 11"/>
          <p:cNvSpPr/>
          <p:nvPr/>
        </p:nvSpPr>
        <p:spPr>
          <a:xfrm rot="21128781">
            <a:off x="2418624" y="6327250"/>
            <a:ext cx="2392667" cy="1576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stretch>
            <a:fillRect/>
          </a:stretch>
        </p:blipFill>
        <p:spPr>
          <a:xfrm>
            <a:off x="4894722" y="5714033"/>
            <a:ext cx="3736903" cy="692019"/>
          </a:xfrm>
          <a:prstGeom prst="rect">
            <a:avLst/>
          </a:prstGeom>
          <a:ln>
            <a:solidFill>
              <a:schemeClr val="tx1"/>
            </a:solidFill>
          </a:ln>
        </p:spPr>
      </p:pic>
      <p:sp>
        <p:nvSpPr>
          <p:cNvPr id="15" name="Donut 14"/>
          <p:cNvSpPr/>
          <p:nvPr/>
        </p:nvSpPr>
        <p:spPr>
          <a:xfrm>
            <a:off x="546948" y="3532137"/>
            <a:ext cx="1520331" cy="667490"/>
          </a:xfrm>
          <a:prstGeom prst="donut">
            <a:avLst>
              <a:gd name="adj" fmla="val 83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Donut 15"/>
          <p:cNvSpPr/>
          <p:nvPr/>
        </p:nvSpPr>
        <p:spPr>
          <a:xfrm>
            <a:off x="546948" y="5788984"/>
            <a:ext cx="1520331" cy="667490"/>
          </a:xfrm>
          <a:prstGeom prst="donut">
            <a:avLst>
              <a:gd name="adj" fmla="val 83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769071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Coding theories</a:t>
            </a:r>
            <a:endParaRPr lang="en-GB" dirty="0"/>
          </a:p>
        </p:txBody>
      </p:sp>
      <p:sp>
        <p:nvSpPr>
          <p:cNvPr id="3" name="Content Placeholder 2"/>
          <p:cNvSpPr>
            <a:spLocks noGrp="1"/>
          </p:cNvSpPr>
          <p:nvPr>
            <p:ph idx="1"/>
          </p:nvPr>
        </p:nvSpPr>
        <p:spPr>
          <a:xfrm>
            <a:off x="4556124" y="1600200"/>
            <a:ext cx="4130675" cy="4525963"/>
          </a:xfrm>
        </p:spPr>
        <p:txBody>
          <a:bodyPr>
            <a:normAutofit fontScale="70000" lnSpcReduction="20000"/>
          </a:bodyPr>
          <a:lstStyle/>
          <a:p>
            <a:r>
              <a:rPr lang="en-GB" dirty="0" smtClean="0"/>
              <a:t>Long tradition in psychology of </a:t>
            </a:r>
            <a:r>
              <a:rPr lang="en-GB" b="1" i="1" dirty="0" smtClean="0"/>
              <a:t>coding languages</a:t>
            </a:r>
            <a:r>
              <a:rPr lang="en-GB" dirty="0" smtClean="0"/>
              <a:t> designed to represent the structures of patterns in particular domains</a:t>
            </a:r>
          </a:p>
          <a:p>
            <a:pPr lvl="1"/>
            <a:r>
              <a:rPr lang="en-GB" dirty="0" smtClean="0"/>
              <a:t>preferred organisations have shortest encodings in the coding language</a:t>
            </a:r>
          </a:p>
          <a:p>
            <a:r>
              <a:rPr lang="en-GB" dirty="0" smtClean="0"/>
              <a:t>Coding theories proposed for</a:t>
            </a:r>
          </a:p>
          <a:p>
            <a:pPr lvl="1"/>
            <a:r>
              <a:rPr lang="en-GB" dirty="0" smtClean="0"/>
              <a:t>serial patterns (e.g., Simon 1972)</a:t>
            </a:r>
          </a:p>
          <a:p>
            <a:pPr lvl="1"/>
            <a:r>
              <a:rPr lang="en-GB" dirty="0" smtClean="0"/>
              <a:t>visual patterns (e.g., </a:t>
            </a:r>
            <a:r>
              <a:rPr lang="en-GB" dirty="0" err="1" smtClean="0"/>
              <a:t>Leeuwenberg</a:t>
            </a:r>
            <a:r>
              <a:rPr lang="en-GB" dirty="0" smtClean="0"/>
              <a:t> 1971)</a:t>
            </a:r>
          </a:p>
          <a:p>
            <a:pPr lvl="1"/>
            <a:r>
              <a:rPr lang="en-GB" dirty="0" smtClean="0"/>
              <a:t>musical patterns (e.g., Simon and Sumner 1968, Deutsch and </a:t>
            </a:r>
            <a:r>
              <a:rPr lang="en-GB" dirty="0" err="1" smtClean="0"/>
              <a:t>Feroe</a:t>
            </a:r>
            <a:r>
              <a:rPr lang="en-GB" dirty="0" smtClean="0"/>
              <a:t> 1981, Meredith 2012)</a:t>
            </a:r>
            <a:endParaRPr lang="en-GB" dirty="0"/>
          </a:p>
        </p:txBody>
      </p:sp>
      <p:pic>
        <p:nvPicPr>
          <p:cNvPr id="4" name="Picture 3"/>
          <p:cNvPicPr>
            <a:picLocks noChangeAspect="1"/>
          </p:cNvPicPr>
          <p:nvPr/>
        </p:nvPicPr>
        <p:blipFill>
          <a:blip r:embed="rId2"/>
          <a:stretch>
            <a:fillRect/>
          </a:stretch>
        </p:blipFill>
        <p:spPr>
          <a:xfrm>
            <a:off x="457200" y="1600200"/>
            <a:ext cx="2501900" cy="1206500"/>
          </a:xfrm>
          <a:prstGeom prst="rect">
            <a:avLst/>
          </a:prstGeom>
        </p:spPr>
      </p:pic>
      <p:sp>
        <p:nvSpPr>
          <p:cNvPr id="5" name="TextBox 4"/>
          <p:cNvSpPr txBox="1"/>
          <p:nvPr/>
        </p:nvSpPr>
        <p:spPr>
          <a:xfrm>
            <a:off x="457200" y="2809770"/>
            <a:ext cx="1610079" cy="276999"/>
          </a:xfrm>
          <a:prstGeom prst="rect">
            <a:avLst/>
          </a:prstGeom>
          <a:noFill/>
        </p:spPr>
        <p:txBody>
          <a:bodyPr wrap="square" rtlCol="0">
            <a:spAutoFit/>
          </a:bodyPr>
          <a:lstStyle/>
          <a:p>
            <a:r>
              <a:rPr lang="en-GB" sz="1200" dirty="0" smtClean="0"/>
              <a:t>Simon (1972, p.373)</a:t>
            </a:r>
            <a:endParaRPr lang="en-GB" sz="1200" dirty="0"/>
          </a:p>
        </p:txBody>
      </p:sp>
      <p:pic>
        <p:nvPicPr>
          <p:cNvPr id="6" name="Picture 5"/>
          <p:cNvPicPr>
            <a:picLocks noChangeAspect="1"/>
          </p:cNvPicPr>
          <p:nvPr/>
        </p:nvPicPr>
        <p:blipFill>
          <a:blip r:embed="rId3"/>
          <a:stretch>
            <a:fillRect/>
          </a:stretch>
        </p:blipFill>
        <p:spPr>
          <a:xfrm>
            <a:off x="456814" y="3471478"/>
            <a:ext cx="698500" cy="698500"/>
          </a:xfrm>
          <a:prstGeom prst="rect">
            <a:avLst/>
          </a:prstGeom>
        </p:spPr>
      </p:pic>
      <p:pic>
        <p:nvPicPr>
          <p:cNvPr id="7" name="Picture 6"/>
          <p:cNvPicPr>
            <a:picLocks noChangeAspect="1"/>
          </p:cNvPicPr>
          <p:nvPr/>
        </p:nvPicPr>
        <p:blipFill>
          <a:blip r:embed="rId4"/>
          <a:stretch>
            <a:fillRect/>
          </a:stretch>
        </p:blipFill>
        <p:spPr>
          <a:xfrm>
            <a:off x="1207422" y="3687640"/>
            <a:ext cx="859471" cy="304396"/>
          </a:xfrm>
          <a:prstGeom prst="rect">
            <a:avLst/>
          </a:prstGeom>
        </p:spPr>
      </p:pic>
      <p:sp>
        <p:nvSpPr>
          <p:cNvPr id="8" name="TextBox 7"/>
          <p:cNvSpPr txBox="1"/>
          <p:nvPr/>
        </p:nvSpPr>
        <p:spPr>
          <a:xfrm>
            <a:off x="457200" y="4169978"/>
            <a:ext cx="2373333" cy="276999"/>
          </a:xfrm>
          <a:prstGeom prst="rect">
            <a:avLst/>
          </a:prstGeom>
          <a:noFill/>
        </p:spPr>
        <p:txBody>
          <a:bodyPr wrap="square" rtlCol="0">
            <a:spAutoFit/>
          </a:bodyPr>
          <a:lstStyle/>
          <a:p>
            <a:r>
              <a:rPr lang="en-GB" sz="1200" dirty="0" err="1" smtClean="0"/>
              <a:t>Leeuwenberg</a:t>
            </a:r>
            <a:r>
              <a:rPr lang="en-GB" sz="1200" dirty="0" smtClean="0"/>
              <a:t> (1971, pp. 317-8)</a:t>
            </a:r>
            <a:endParaRPr lang="en-GB" sz="1200" dirty="0"/>
          </a:p>
        </p:txBody>
      </p:sp>
      <p:pic>
        <p:nvPicPr>
          <p:cNvPr id="9" name="Picture 8"/>
          <p:cNvPicPr>
            <a:picLocks noChangeAspect="1"/>
          </p:cNvPicPr>
          <p:nvPr/>
        </p:nvPicPr>
        <p:blipFill>
          <a:blip r:embed="rId5"/>
          <a:stretch>
            <a:fillRect/>
          </a:stretch>
        </p:blipFill>
        <p:spPr>
          <a:xfrm>
            <a:off x="457200" y="4794583"/>
            <a:ext cx="3293308" cy="498986"/>
          </a:xfrm>
          <a:prstGeom prst="rect">
            <a:avLst/>
          </a:prstGeom>
        </p:spPr>
      </p:pic>
      <p:pic>
        <p:nvPicPr>
          <p:cNvPr id="10" name="Picture 9"/>
          <p:cNvPicPr>
            <a:picLocks noChangeAspect="1"/>
          </p:cNvPicPr>
          <p:nvPr/>
        </p:nvPicPr>
        <p:blipFill>
          <a:blip r:embed="rId6"/>
          <a:stretch>
            <a:fillRect/>
          </a:stretch>
        </p:blipFill>
        <p:spPr>
          <a:xfrm>
            <a:off x="457200" y="5319844"/>
            <a:ext cx="1130300" cy="622300"/>
          </a:xfrm>
          <a:prstGeom prst="rect">
            <a:avLst/>
          </a:prstGeom>
        </p:spPr>
      </p:pic>
      <p:sp>
        <p:nvSpPr>
          <p:cNvPr id="11" name="TextBox 10"/>
          <p:cNvSpPr txBox="1"/>
          <p:nvPr/>
        </p:nvSpPr>
        <p:spPr>
          <a:xfrm>
            <a:off x="457586" y="5989993"/>
            <a:ext cx="2259828" cy="276999"/>
          </a:xfrm>
          <a:prstGeom prst="rect">
            <a:avLst/>
          </a:prstGeom>
          <a:noFill/>
        </p:spPr>
        <p:txBody>
          <a:bodyPr wrap="none" rtlCol="0">
            <a:spAutoFit/>
          </a:bodyPr>
          <a:lstStyle/>
          <a:p>
            <a:r>
              <a:rPr lang="en-GB" sz="1200" dirty="0" smtClean="0"/>
              <a:t>Deutsch and </a:t>
            </a:r>
            <a:r>
              <a:rPr lang="en-GB" sz="1200" dirty="0" err="1" smtClean="0"/>
              <a:t>Feroe</a:t>
            </a:r>
            <a:r>
              <a:rPr lang="en-GB" sz="1200" dirty="0" smtClean="0"/>
              <a:t> (1981, p. 510)</a:t>
            </a:r>
            <a:endParaRPr lang="en-GB" sz="1200" dirty="0"/>
          </a:p>
        </p:txBody>
      </p:sp>
    </p:spTree>
    <p:extLst>
      <p:ext uri="{BB962C8B-B14F-4D97-AF65-F5344CB8AC3E}">
        <p14:creationId xmlns:p14="http://schemas.microsoft.com/office/powerpoint/2010/main" val="32769071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1017</TotalTime>
  <Words>2950</Words>
  <Application>Microsoft Macintosh PowerPoint</Application>
  <PresentationFormat>On-screen Show (4:3)</PresentationFormat>
  <Paragraphs>263</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Music Analysis and  Kolmogorov Complexity</vt:lpstr>
      <vt:lpstr>The goal of music analysis</vt:lpstr>
      <vt:lpstr>A musical analysis as a program</vt:lpstr>
      <vt:lpstr>Program length as a measure of complexity</vt:lpstr>
      <vt:lpstr>Level of detail depends on representation</vt:lpstr>
      <vt:lpstr>Music analysis aims to compress music</vt:lpstr>
      <vt:lpstr>Perceptual organisations of surfaces</vt:lpstr>
      <vt:lpstr>Likelihood vs. Simplicity</vt:lpstr>
      <vt:lpstr>Coding theories</vt:lpstr>
      <vt:lpstr>Problems with coding theories</vt:lpstr>
      <vt:lpstr>Invariance theorem</vt:lpstr>
      <vt:lpstr>Universal languages</vt:lpstr>
      <vt:lpstr>Comparing analyses by comparing programs</vt:lpstr>
      <vt:lpstr>Effective measure of program length allows for automatic music analysis</vt:lpstr>
      <vt:lpstr>A simple pitch class analysis</vt:lpstr>
      <vt:lpstr>In extenso encoding of the structure</vt:lpstr>
      <vt:lpstr>A better, shorter interpretation</vt:lpstr>
      <vt:lpstr>A better explanation?</vt:lpstr>
      <vt:lpstr>A better explanation?</vt:lpstr>
      <vt:lpstr>A better explanation?</vt:lpstr>
      <vt:lpstr>A better explanation?</vt:lpstr>
      <vt:lpstr>Describing musical structures with programs</vt:lpstr>
      <vt:lpstr>Get better compression with longer output</vt:lpstr>
      <vt:lpstr>Can refactor to get better relative complexity</vt:lpstr>
      <vt:lpstr>Prefer program that gives best compression</vt:lpstr>
      <vt:lpstr>Measuring analysis quality by compression ratio</vt:lpstr>
      <vt:lpstr>Measuring program length</vt:lpstr>
      <vt:lpstr>Measuring program length in terms of information</vt:lpstr>
      <vt:lpstr>Dependency of program length on language</vt:lpstr>
      <vt:lpstr>Solutions?</vt:lpstr>
      <vt:lpstr>Summing up</vt:lpstr>
      <vt:lpstr>References</vt:lpstr>
    </vt:vector>
  </TitlesOfParts>
  <Company>IMI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Analysis and Kolmogorov Complexity</dc:title>
  <dc:creator>David Meredith</dc:creator>
  <cp:lastModifiedBy>David Meredith</cp:lastModifiedBy>
  <cp:revision>59</cp:revision>
  <dcterms:created xsi:type="dcterms:W3CDTF">2012-10-30T18:57:45Z</dcterms:created>
  <dcterms:modified xsi:type="dcterms:W3CDTF">2012-11-13T12:42:00Z</dcterms:modified>
</cp:coreProperties>
</file>