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49DDB-241A-924D-9E7E-86A2B1E48E86}" type="datetimeFigureOut">
              <a:rPr lang="en-US" smtClean="0"/>
              <a:t>18/12/2012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BD1AC-C8B2-4544-A96B-D2BD6B9DA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96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</a:t>
            </a:r>
            <a:r>
              <a:rPr lang="en-GB" baseline="0" dirty="0" smtClean="0"/>
              <a:t> notes</a:t>
            </a:r>
          </a:p>
          <a:p>
            <a:r>
              <a:rPr lang="en-GB" baseline="0" dirty="0" smtClean="0"/>
              <a:t>----- Meeting Notes (08/11/2012 15:10) -----</a:t>
            </a:r>
          </a:p>
          <a:p>
            <a:r>
              <a:rPr lang="en-GB" baseline="0" dirty="0" smtClean="0"/>
              <a:t>Some meeting notes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BA72E-C0F2-6F4A-972F-CEE9176FE5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38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4AB-333C-274D-B55D-F38D16663919}" type="datetimeFigureOut">
              <a:rPr lang="en-US" smtClean="0"/>
              <a:t>18/12/2012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92ED-6254-614E-871D-B03B30223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4AB-333C-274D-B55D-F38D16663919}" type="datetimeFigureOut">
              <a:rPr lang="en-US" smtClean="0"/>
              <a:t>18/12/2012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92ED-6254-614E-871D-B03B30223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9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4AB-333C-274D-B55D-F38D16663919}" type="datetimeFigureOut">
              <a:rPr lang="en-US" smtClean="0"/>
              <a:t>18/12/2012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92ED-6254-614E-871D-B03B30223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5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4AB-333C-274D-B55D-F38D16663919}" type="datetimeFigureOut">
              <a:rPr lang="en-US" smtClean="0"/>
              <a:t>18/12/2012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92ED-6254-614E-871D-B03B30223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20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4AB-333C-274D-B55D-F38D16663919}" type="datetimeFigureOut">
              <a:rPr lang="en-US" smtClean="0"/>
              <a:t>18/12/2012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92ED-6254-614E-871D-B03B30223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2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4AB-333C-274D-B55D-F38D16663919}" type="datetimeFigureOut">
              <a:rPr lang="en-US" smtClean="0"/>
              <a:t>18/12/2012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92ED-6254-614E-871D-B03B30223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86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4AB-333C-274D-B55D-F38D16663919}" type="datetimeFigureOut">
              <a:rPr lang="en-US" smtClean="0"/>
              <a:t>18/12/2012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92ED-6254-614E-871D-B03B30223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9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4AB-333C-274D-B55D-F38D16663919}" type="datetimeFigureOut">
              <a:rPr lang="en-US" smtClean="0"/>
              <a:t>18/12/2012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92ED-6254-614E-871D-B03B30223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6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4AB-333C-274D-B55D-F38D16663919}" type="datetimeFigureOut">
              <a:rPr lang="en-US" smtClean="0"/>
              <a:t>18/12/2012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92ED-6254-614E-871D-B03B30223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5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4AB-333C-274D-B55D-F38D16663919}" type="datetimeFigureOut">
              <a:rPr lang="en-US" smtClean="0"/>
              <a:t>18/12/2012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92ED-6254-614E-871D-B03B30223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1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4AB-333C-274D-B55D-F38D16663919}" type="datetimeFigureOut">
              <a:rPr lang="en-US" smtClean="0"/>
              <a:t>18/12/2012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92ED-6254-614E-871D-B03B30223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3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A74AB-333C-274D-B55D-F38D16663919}" type="datetimeFigureOut">
              <a:rPr lang="en-US" smtClean="0"/>
              <a:t>18/12/2012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C92ED-6254-614E-871D-B03B30223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9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cbrorn7" TargetMode="External"/><Relationship Id="rId4" Type="http://schemas.openxmlformats.org/officeDocument/2006/relationships/hyperlink" Target="http://tinyurl.com/d78huw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itanmusic.com/papers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Compression-Based Model of Musical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Meredith</a:t>
            </a:r>
            <a:endParaRPr lang="en-GB" dirty="0"/>
          </a:p>
        </p:txBody>
      </p:sp>
      <p:pic>
        <p:nvPicPr>
          <p:cNvPr id="4" name="Picture 3" descr="AAU_LOGO_RG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4837995"/>
            <a:ext cx="1714500" cy="120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9225" y="6320947"/>
            <a:ext cx="619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DMRN+7, Queen Mary University of London, 18 December 2012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4" y="158930"/>
            <a:ext cx="1199271" cy="169714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856277" y="866981"/>
            <a:ext cx="683892" cy="1831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868" y="158930"/>
            <a:ext cx="1395427" cy="1697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101" y="164542"/>
            <a:ext cx="1378628" cy="1691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692" y="164542"/>
            <a:ext cx="1192185" cy="169152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280584" y="866981"/>
            <a:ext cx="683892" cy="1831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9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94307" y="1750320"/>
            <a:ext cx="2013500" cy="452294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694993" y="1750320"/>
            <a:ext cx="2013500" cy="452294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Listener interprets new music in the context of previously heard music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493" y="1600200"/>
            <a:ext cx="3978306" cy="499835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When the (expert) listener interprets a new piece, the existing explanation (program), </a:t>
            </a:r>
            <a:r>
              <a:rPr lang="en-GB" i="1" dirty="0" smtClean="0"/>
              <a:t>P</a:t>
            </a:r>
            <a:r>
              <a:rPr lang="en-GB" dirty="0" smtClean="0"/>
              <a:t>, for all music previously heard is </a:t>
            </a:r>
            <a:r>
              <a:rPr lang="en-GB" i="1" dirty="0" smtClean="0"/>
              <a:t>modified</a:t>
            </a:r>
            <a:r>
              <a:rPr lang="en-GB" dirty="0" smtClean="0"/>
              <a:t> (as little as possible), to produce a new program, </a:t>
            </a:r>
            <a:r>
              <a:rPr lang="en-GB" i="1" dirty="0" smtClean="0"/>
              <a:t>P', </a:t>
            </a:r>
            <a:r>
              <a:rPr lang="en-GB" dirty="0" smtClean="0"/>
              <a:t>to account for the new music </a:t>
            </a:r>
            <a:r>
              <a:rPr lang="en-GB" i="1" dirty="0" smtClean="0"/>
              <a:t>in addition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22263" y="1982663"/>
            <a:ext cx="464654" cy="5111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836403" y="2958505"/>
            <a:ext cx="836377" cy="9758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7237" y="4383544"/>
            <a:ext cx="1765685" cy="17426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36403" y="4817251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301057" y="4783776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36403" y="5460326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579850" y="5460326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115197" y="5705663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208127" y="5246484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469367" y="1982663"/>
            <a:ext cx="464654" cy="5111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P'</a:t>
            </a:r>
            <a:endParaRPr lang="en-GB" dirty="0"/>
          </a:p>
        </p:txBody>
      </p:sp>
      <p:sp>
        <p:nvSpPr>
          <p:cNvPr id="17" name="Down Arrow 16"/>
          <p:cNvSpPr/>
          <p:nvPr/>
        </p:nvSpPr>
        <p:spPr>
          <a:xfrm>
            <a:off x="3283507" y="2958505"/>
            <a:ext cx="836377" cy="9758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834341" y="4383544"/>
            <a:ext cx="1765685" cy="17426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83507" y="4817251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748161" y="4783776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283507" y="5460326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026954" y="5460326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562301" y="5705663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655231" y="5246484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980058" y="4466466"/>
            <a:ext cx="185860" cy="1858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161386" y="4944156"/>
            <a:ext cx="185860" cy="1858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8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94307" y="1750320"/>
            <a:ext cx="2013500" cy="452294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694993" y="1750320"/>
            <a:ext cx="2013500" cy="452294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Perceived structure represented by process by which object is generated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493" y="1600200"/>
            <a:ext cx="3978306" cy="499835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Perceived structure of new musical object represented by specific way in which P' computes that object</a:t>
            </a:r>
          </a:p>
          <a:p>
            <a:r>
              <a:rPr lang="en-GB" dirty="0" smtClean="0"/>
              <a:t>On this view, both music analysis and music perception are the </a:t>
            </a:r>
            <a:r>
              <a:rPr lang="en-GB" b="1" i="1" dirty="0" smtClean="0"/>
              <a:t>compression</a:t>
            </a:r>
            <a:r>
              <a:rPr lang="en-GB" dirty="0" smtClean="0"/>
              <a:t> of collections of musical objects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22263" y="1982663"/>
            <a:ext cx="464654" cy="5111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836403" y="2958505"/>
            <a:ext cx="836377" cy="9758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7237" y="4383544"/>
            <a:ext cx="1765685" cy="17426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36403" y="4817251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301057" y="4783776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36403" y="5460326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579850" y="5460326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115197" y="5705663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208127" y="5246484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469367" y="1982663"/>
            <a:ext cx="464654" cy="5111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P'</a:t>
            </a:r>
            <a:endParaRPr lang="en-GB" dirty="0"/>
          </a:p>
        </p:txBody>
      </p:sp>
      <p:sp>
        <p:nvSpPr>
          <p:cNvPr id="17" name="Down Arrow 16"/>
          <p:cNvSpPr/>
          <p:nvPr/>
        </p:nvSpPr>
        <p:spPr>
          <a:xfrm>
            <a:off x="3283507" y="2958505"/>
            <a:ext cx="836377" cy="9758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834341" y="4383544"/>
            <a:ext cx="1765685" cy="17426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83507" y="4817251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748161" y="4783776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283507" y="5460326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026954" y="5460326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562301" y="5705663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655231" y="5246484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980058" y="4466466"/>
            <a:ext cx="185860" cy="1858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161386" y="4944156"/>
            <a:ext cx="185860" cy="1858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7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Perception and analysis are </a:t>
            </a:r>
            <a:r>
              <a:rPr lang="en-GB" b="1" i="1" dirty="0" smtClean="0"/>
              <a:t>non-optimal</a:t>
            </a:r>
            <a:r>
              <a:rPr lang="en-GB" dirty="0" smtClean="0"/>
              <a:t> compression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5048624"/>
          </a:xfrm>
        </p:spPr>
        <p:txBody>
          <a:bodyPr>
            <a:normAutofit/>
          </a:bodyPr>
          <a:lstStyle/>
          <a:p>
            <a:r>
              <a:rPr lang="en-GB" dirty="0" smtClean="0"/>
              <a:t>Both analyst and (expert) listener </a:t>
            </a:r>
            <a:r>
              <a:rPr lang="en-GB" b="1" i="1" dirty="0" smtClean="0"/>
              <a:t>aim</a:t>
            </a:r>
            <a:r>
              <a:rPr lang="en-GB" dirty="0" smtClean="0"/>
              <a:t> to find shortest encodings</a:t>
            </a:r>
          </a:p>
          <a:p>
            <a:r>
              <a:rPr lang="en-GB" dirty="0" smtClean="0"/>
              <a:t>Neither analyst nor listener achieve this aim in general</a:t>
            </a:r>
          </a:p>
          <a:p>
            <a:r>
              <a:rPr lang="en-GB" dirty="0" smtClean="0"/>
              <a:t>Hampered by limitations of perceptual system</a:t>
            </a:r>
          </a:p>
          <a:p>
            <a:pPr lvl="2"/>
            <a:r>
              <a:rPr lang="en-GB" dirty="0" smtClean="0"/>
              <a:t>e.g., require recognizable patterns to be fairly compact in pitch-time space (Collins </a:t>
            </a:r>
            <a:r>
              <a:rPr lang="en-GB" i="1" dirty="0" smtClean="0"/>
              <a:t>et al</a:t>
            </a:r>
            <a:r>
              <a:rPr lang="en-GB" dirty="0" smtClean="0"/>
              <a:t>., 2011)</a:t>
            </a:r>
          </a:p>
        </p:txBody>
      </p:sp>
    </p:spTree>
    <p:extLst>
      <p:ext uri="{BB962C8B-B14F-4D97-AF65-F5344CB8AC3E}">
        <p14:creationId xmlns:p14="http://schemas.microsoft.com/office/powerpoint/2010/main" val="32099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Individual differences depend on order of presentation of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r>
              <a:rPr lang="en-GB" dirty="0" smtClean="0"/>
              <a:t>Prefer to re-use previous encodings wherever possible</a:t>
            </a:r>
          </a:p>
          <a:p>
            <a:pPr lvl="1"/>
            <a:r>
              <a:rPr lang="en-GB" dirty="0" smtClean="0"/>
              <a:t>“greedy algorithm”: means that way in which a new object is understood depends on the order of presentation of previous objects</a:t>
            </a:r>
          </a:p>
          <a:p>
            <a:r>
              <a:rPr lang="en-GB" dirty="0" smtClean="0"/>
              <a:t>Implies that each individual will have a different interpretation of the same musical object that depends, not only on </a:t>
            </a:r>
            <a:r>
              <a:rPr lang="en-GB" i="1" dirty="0" smtClean="0"/>
              <a:t>what</a:t>
            </a:r>
            <a:r>
              <a:rPr lang="en-GB" dirty="0" smtClean="0"/>
              <a:t> previous music has been heard, but also the </a:t>
            </a:r>
            <a:r>
              <a:rPr lang="en-GB" i="1" dirty="0" smtClean="0"/>
              <a:t>order</a:t>
            </a:r>
            <a:r>
              <a:rPr lang="en-GB" dirty="0" smtClean="0"/>
              <a:t> in which it was encountered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29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example using </a:t>
            </a:r>
            <a:r>
              <a:rPr lang="en-GB" dirty="0" err="1" smtClean="0"/>
              <a:t>SIATECLearn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786282" cy="3942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787" y="1417638"/>
            <a:ext cx="3242013" cy="394298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176624" y="2894006"/>
            <a:ext cx="793803" cy="4151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3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example using </a:t>
            </a:r>
            <a:r>
              <a:rPr lang="en-GB" dirty="0" err="1" smtClean="0"/>
              <a:t>SIATECLearn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393695" cy="4163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231" y="1417638"/>
            <a:ext cx="2922569" cy="414668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42996" y="2991694"/>
            <a:ext cx="879289" cy="5372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03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445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WTC I – Top-ranked patterns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921" y="1575218"/>
            <a:ext cx="2832100" cy="15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1502" y="1575218"/>
            <a:ext cx="116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BWV 846a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88131" y="1085277"/>
            <a:ext cx="72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Cover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65644" y="1085277"/>
            <a:ext cx="70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Learn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921" y="3161796"/>
            <a:ext cx="2717800" cy="1193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0795" y="3161796"/>
            <a:ext cx="117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BWV 846b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80795" y="4355596"/>
            <a:ext cx="116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BWV 847a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921" y="4355596"/>
            <a:ext cx="2705100" cy="774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921" y="5130296"/>
            <a:ext cx="3127549" cy="16543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91502" y="5130296"/>
            <a:ext cx="117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BWV 847b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834" y="1575218"/>
            <a:ext cx="2832100" cy="152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834" y="3163946"/>
            <a:ext cx="2717800" cy="1193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834" y="4359885"/>
            <a:ext cx="2705100" cy="774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543" y="5130296"/>
            <a:ext cx="19812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6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930"/>
          </a:xfrm>
        </p:spPr>
        <p:txBody>
          <a:bodyPr/>
          <a:lstStyle/>
          <a:p>
            <a:r>
              <a:rPr lang="en-GB" dirty="0" smtClean="0"/>
              <a:t>WTC I - Top-ranked patterns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279" y="1646223"/>
            <a:ext cx="2286000" cy="139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51958"/>
            <a:ext cx="116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BWV 848a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138575" y="1074567"/>
            <a:ext cx="72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Cover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65644" y="1074567"/>
            <a:ext cx="70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Learn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6493" y="3043223"/>
            <a:ext cx="117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BWV 848b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279" y="3043223"/>
            <a:ext cx="2501900" cy="116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127" y="4211623"/>
            <a:ext cx="2286000" cy="15817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6493" y="4211623"/>
            <a:ext cx="116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BWV 849a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986" y="5727700"/>
            <a:ext cx="1893193" cy="9413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5727700"/>
            <a:ext cx="117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BWV 849b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11" y="1646223"/>
            <a:ext cx="2286000" cy="139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4700" y="3043223"/>
            <a:ext cx="2578100" cy="1092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3929" y="4135423"/>
            <a:ext cx="1787016" cy="15922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4711" y="5644908"/>
            <a:ext cx="1676400" cy="113030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1876830">
            <a:off x="5019277" y="5091985"/>
            <a:ext cx="976989" cy="2197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96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Main claim is that both music analysis and music perception can be thought of as having the goal of compressing music</a:t>
            </a:r>
          </a:p>
          <a:p>
            <a:r>
              <a:rPr lang="en-GB" dirty="0" smtClean="0"/>
              <a:t>A non-optimal, greedy compression strategy which maximises reuse of existing encodings provides an explanation for individual differences in interpretation</a:t>
            </a:r>
          </a:p>
          <a:p>
            <a:r>
              <a:rPr lang="en-GB" dirty="0" smtClean="0"/>
              <a:t>A computational model based on the geometric, SIATEC pattern discovery algorithm has been adapted to implement a very simple version of this general idea and applied to Bach’s WTC I</a:t>
            </a:r>
          </a:p>
          <a:p>
            <a:pPr lvl="1"/>
            <a:r>
              <a:rPr lang="en-GB" dirty="0" smtClean="0"/>
              <a:t>Results are promising, but output needs to be studied in more depth to determine its significance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88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Slides can be downloaded from</a:t>
            </a:r>
          </a:p>
          <a:p>
            <a:pPr lvl="1"/>
            <a:r>
              <a:rPr lang="en-GB" dirty="0">
                <a:hlinkClick r:id="rId2"/>
              </a:rPr>
              <a:t>http://www.titanmusic.com/</a:t>
            </a:r>
            <a:r>
              <a:rPr lang="en-GB" dirty="0" smtClean="0">
                <a:hlinkClick r:id="rId2"/>
              </a:rPr>
              <a:t>papers.php</a:t>
            </a:r>
            <a:endParaRPr lang="en-GB" dirty="0"/>
          </a:p>
          <a:p>
            <a:r>
              <a:rPr lang="en-GB" dirty="0" err="1" smtClean="0"/>
              <a:t>SIATECCover</a:t>
            </a:r>
            <a:r>
              <a:rPr lang="en-GB" dirty="0" smtClean="0"/>
              <a:t> source code</a:t>
            </a:r>
          </a:p>
          <a:p>
            <a:pPr lvl="1"/>
            <a:r>
              <a:rPr lang="en-GB" dirty="0">
                <a:hlinkClick r:id="rId3"/>
              </a:rPr>
              <a:t>http://tinyurl.com/</a:t>
            </a:r>
            <a:r>
              <a:rPr lang="en-GB" dirty="0" smtClean="0">
                <a:hlinkClick r:id="rId3"/>
              </a:rPr>
              <a:t>cbrorn7</a:t>
            </a:r>
            <a:endParaRPr lang="en-GB" dirty="0" smtClean="0"/>
          </a:p>
          <a:p>
            <a:r>
              <a:rPr lang="en-GB" dirty="0" err="1" smtClean="0"/>
              <a:t>SIATECLearn</a:t>
            </a:r>
            <a:r>
              <a:rPr lang="en-GB" dirty="0" smtClean="0"/>
              <a:t> source code</a:t>
            </a:r>
          </a:p>
          <a:p>
            <a:pPr lvl="1"/>
            <a:r>
              <a:rPr lang="en-GB" dirty="0">
                <a:hlinkClick r:id="rId4"/>
              </a:rPr>
              <a:t>http://tinyurl.com/</a:t>
            </a:r>
            <a:r>
              <a:rPr lang="en-GB" dirty="0" smtClean="0">
                <a:hlinkClick r:id="rId4"/>
              </a:rPr>
              <a:t>d78huwo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1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goal of music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232" y="1600199"/>
            <a:ext cx="4109567" cy="515273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The goal of music analysis is to find the best possible explanations for musical works</a:t>
            </a:r>
          </a:p>
          <a:p>
            <a:r>
              <a:rPr lang="en-GB" dirty="0" smtClean="0"/>
              <a:t>The “best possible” explanation for a musical work is one that allows you to</a:t>
            </a:r>
          </a:p>
          <a:p>
            <a:pPr lvl="1"/>
            <a:r>
              <a:rPr lang="en-GB" dirty="0" smtClean="0"/>
              <a:t>remember it most easily</a:t>
            </a:r>
          </a:p>
          <a:p>
            <a:pPr lvl="1"/>
            <a:r>
              <a:rPr lang="en-GB" dirty="0" smtClean="0"/>
              <a:t>identify errors most accurately</a:t>
            </a:r>
          </a:p>
          <a:p>
            <a:pPr lvl="1"/>
            <a:r>
              <a:rPr lang="en-GB" dirty="0" smtClean="0"/>
              <a:t>predict best what will come next</a:t>
            </a:r>
          </a:p>
          <a:p>
            <a:pPr lvl="1"/>
            <a:r>
              <a:rPr lang="en-GB" dirty="0" smtClean="0"/>
              <a:t>...</a:t>
            </a:r>
          </a:p>
          <a:p>
            <a:r>
              <a:rPr lang="en-GB" dirty="0" smtClean="0"/>
              <a:t>The best possible explanation</a:t>
            </a:r>
          </a:p>
          <a:p>
            <a:pPr lvl="1"/>
            <a:r>
              <a:rPr lang="en-GB" dirty="0" smtClean="0"/>
              <a:t>is as </a:t>
            </a:r>
            <a:r>
              <a:rPr lang="en-GB" b="1" i="1" dirty="0" smtClean="0"/>
              <a:t>simple </a:t>
            </a:r>
            <a:r>
              <a:rPr lang="en-GB" dirty="0" smtClean="0"/>
              <a:t>as possible</a:t>
            </a:r>
          </a:p>
          <a:p>
            <a:pPr lvl="1"/>
            <a:r>
              <a:rPr lang="en-GB" dirty="0" smtClean="0"/>
              <a:t>accounts for as much </a:t>
            </a:r>
            <a:r>
              <a:rPr lang="en-GB" b="1" i="1" dirty="0" smtClean="0"/>
              <a:t>detail</a:t>
            </a:r>
            <a:r>
              <a:rPr lang="en-GB" dirty="0" smtClean="0"/>
              <a:t> as possible</a:t>
            </a:r>
          </a:p>
          <a:p>
            <a:r>
              <a:rPr lang="en-GB" dirty="0" smtClean="0"/>
              <a:t>These two criteria often </a:t>
            </a:r>
            <a:r>
              <a:rPr lang="en-GB" b="1" i="1" dirty="0" smtClean="0"/>
              <a:t>conflict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8301"/>
            <a:ext cx="4102368" cy="5177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760" y="6444954"/>
            <a:ext cx="2564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Lerdahl</a:t>
            </a:r>
            <a:r>
              <a:rPr lang="en-GB" sz="1200" dirty="0" smtClean="0"/>
              <a:t> and </a:t>
            </a:r>
            <a:r>
              <a:rPr lang="en-GB" sz="1200" dirty="0" err="1" smtClean="0"/>
              <a:t>Jackendoff</a:t>
            </a:r>
            <a:r>
              <a:rPr lang="en-GB" sz="1200" dirty="0" smtClean="0"/>
              <a:t> (1983, p.205)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1148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725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en-GB" dirty="0" err="1"/>
              <a:t>Chater</a:t>
            </a:r>
            <a:r>
              <a:rPr lang="en-GB" dirty="0"/>
              <a:t>, N. (1996). Reconciling simplicity and likelihood principles in perceptual organization. </a:t>
            </a:r>
            <a:r>
              <a:rPr lang="en-GB" i="1" dirty="0"/>
              <a:t>Psychological Review</a:t>
            </a:r>
            <a:r>
              <a:rPr lang="en-GB" dirty="0"/>
              <a:t>, 103(3):566-581</a:t>
            </a:r>
            <a:r>
              <a:rPr lang="en-GB" dirty="0" smtClean="0"/>
              <a:t>.</a:t>
            </a:r>
          </a:p>
          <a:p>
            <a:r>
              <a:rPr lang="en-GB" dirty="0" smtClean="0"/>
              <a:t>Collins, T., Laney, R., Willis, A. and </a:t>
            </a:r>
            <a:r>
              <a:rPr lang="en-GB" dirty="0" err="1" smtClean="0"/>
              <a:t>Garthwaite</a:t>
            </a:r>
            <a:r>
              <a:rPr lang="en-GB" dirty="0" smtClean="0"/>
              <a:t>, P. H. (2011). </a:t>
            </a:r>
            <a:r>
              <a:rPr lang="en-GB" dirty="0" err="1" smtClean="0"/>
              <a:t>Modeling</a:t>
            </a:r>
            <a:r>
              <a:rPr lang="en-GB" dirty="0" smtClean="0"/>
              <a:t> pattern importance in Chopin’s Mazurkas. </a:t>
            </a:r>
            <a:r>
              <a:rPr lang="en-GB" i="1" dirty="0" smtClean="0"/>
              <a:t>Music Perception</a:t>
            </a:r>
            <a:r>
              <a:rPr lang="en-GB" dirty="0" smtClean="0"/>
              <a:t>, 28(4):387-414.</a:t>
            </a:r>
            <a:endParaRPr lang="en-GB" dirty="0"/>
          </a:p>
          <a:p>
            <a:r>
              <a:rPr lang="en-GB" dirty="0" err="1" smtClean="0"/>
              <a:t>Koffka</a:t>
            </a:r>
            <a:r>
              <a:rPr lang="en-GB" dirty="0"/>
              <a:t>, K. (1935). </a:t>
            </a:r>
            <a:r>
              <a:rPr lang="en-GB" i="1" dirty="0"/>
              <a:t>Principles of Gestalt Psychology</a:t>
            </a:r>
            <a:r>
              <a:rPr lang="en-GB" dirty="0"/>
              <a:t>. Harcourt Brace, New York.</a:t>
            </a:r>
          </a:p>
          <a:p>
            <a:r>
              <a:rPr lang="en-GB" dirty="0"/>
              <a:t>Kolmogorov, A.N. (1965). Three approaches to the quantitative definition of information. </a:t>
            </a:r>
            <a:r>
              <a:rPr lang="en-GB" i="1" dirty="0"/>
              <a:t>Problems of Information Transmission</a:t>
            </a:r>
            <a:r>
              <a:rPr lang="en-GB" dirty="0"/>
              <a:t>, 1(1):1-7.</a:t>
            </a:r>
          </a:p>
          <a:p>
            <a:r>
              <a:rPr lang="en-GB" dirty="0" err="1" smtClean="0"/>
              <a:t>Lerdahl</a:t>
            </a:r>
            <a:r>
              <a:rPr lang="en-GB" dirty="0"/>
              <a:t>, F. and </a:t>
            </a:r>
            <a:r>
              <a:rPr lang="en-GB" dirty="0" err="1"/>
              <a:t>Jackendoff</a:t>
            </a:r>
            <a:r>
              <a:rPr lang="en-GB" dirty="0"/>
              <a:t>, R. (1983). </a:t>
            </a:r>
            <a:r>
              <a:rPr lang="en-GB" i="1" dirty="0"/>
              <a:t>A Generative Theory of Tonal Music</a:t>
            </a:r>
            <a:r>
              <a:rPr lang="en-GB" dirty="0"/>
              <a:t>. MIT Press, Cambridge, MA.</a:t>
            </a:r>
          </a:p>
          <a:p>
            <a:r>
              <a:rPr lang="en-GB" dirty="0"/>
              <a:t>Meredith, D. (2012). A geometric language for representing structure in polyphonic music. </a:t>
            </a:r>
            <a:r>
              <a:rPr lang="en-GB" i="1" dirty="0"/>
              <a:t>Proceedings of the 13th International Society for Music Information Retrieval Conference</a:t>
            </a:r>
            <a:r>
              <a:rPr lang="en-GB" dirty="0"/>
              <a:t>, Porto, Portugal.</a:t>
            </a:r>
          </a:p>
          <a:p>
            <a:r>
              <a:rPr lang="en-GB" dirty="0"/>
              <a:t>Meredith, D., </a:t>
            </a:r>
            <a:r>
              <a:rPr lang="en-GB" dirty="0" err="1"/>
              <a:t>Lemström</a:t>
            </a:r>
            <a:r>
              <a:rPr lang="en-GB" dirty="0"/>
              <a:t>, K. and Wiggins. G. A. (2002). Algorithms for discovering repeated patterns in multidimensional representations of polyphonic music</a:t>
            </a:r>
            <a:r>
              <a:rPr lang="en-GB" i="1" dirty="0"/>
              <a:t>. Journal of New Music Research</a:t>
            </a:r>
            <a:r>
              <a:rPr lang="en-GB" dirty="0"/>
              <a:t>, 31(4):321-345.</a:t>
            </a:r>
          </a:p>
          <a:p>
            <a:r>
              <a:rPr lang="en-GB" dirty="0" err="1"/>
              <a:t>Schenker</a:t>
            </a:r>
            <a:r>
              <a:rPr lang="en-GB" dirty="0"/>
              <a:t>. H. (1925). </a:t>
            </a:r>
            <a:r>
              <a:rPr lang="en-GB" i="1" dirty="0"/>
              <a:t>Das </a:t>
            </a:r>
            <a:r>
              <a:rPr lang="en-GB" i="1" dirty="0" err="1"/>
              <a:t>Meisterwerk</a:t>
            </a:r>
            <a:r>
              <a:rPr lang="en-GB" i="1" dirty="0"/>
              <a:t> in der </a:t>
            </a:r>
            <a:r>
              <a:rPr lang="en-GB" i="1" dirty="0" err="1"/>
              <a:t>Musik</a:t>
            </a:r>
            <a:r>
              <a:rPr lang="en-GB" i="1" dirty="0"/>
              <a:t> </a:t>
            </a:r>
            <a:r>
              <a:rPr lang="en-GB" dirty="0"/>
              <a:t>(Vol. 1). </a:t>
            </a:r>
            <a:r>
              <a:rPr lang="en-GB" dirty="0" err="1"/>
              <a:t>Drei</a:t>
            </a:r>
            <a:r>
              <a:rPr lang="en-GB" dirty="0"/>
              <a:t> </a:t>
            </a:r>
            <a:r>
              <a:rPr lang="en-GB" dirty="0" err="1"/>
              <a:t>Masken</a:t>
            </a:r>
            <a:r>
              <a:rPr lang="en-GB" dirty="0"/>
              <a:t> </a:t>
            </a:r>
            <a:r>
              <a:rPr lang="en-GB" dirty="0" err="1"/>
              <a:t>Verlag</a:t>
            </a:r>
            <a:r>
              <a:rPr lang="en-GB" dirty="0"/>
              <a:t>, Munich.</a:t>
            </a:r>
          </a:p>
          <a:p>
            <a:r>
              <a:rPr lang="en-GB" dirty="0" smtClean="0"/>
              <a:t>von </a:t>
            </a:r>
            <a:r>
              <a:rPr lang="en-GB" dirty="0"/>
              <a:t>Helmholtz. H. L. F. (1910/1962). </a:t>
            </a:r>
            <a:r>
              <a:rPr lang="en-GB" i="1" dirty="0"/>
              <a:t>Treatise on Physiological Optics</a:t>
            </a:r>
            <a:r>
              <a:rPr lang="en-GB" dirty="0"/>
              <a:t>. Dover, New York.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59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musical analysis as a 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394" y="1417638"/>
            <a:ext cx="4626406" cy="470852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 musical analysis can be represented as a </a:t>
            </a:r>
            <a:r>
              <a:rPr lang="en-GB" b="1" i="1" dirty="0" smtClean="0"/>
              <a:t>computer program</a:t>
            </a:r>
            <a:r>
              <a:rPr lang="en-GB" dirty="0" smtClean="0"/>
              <a:t> or </a:t>
            </a:r>
            <a:r>
              <a:rPr lang="en-GB" b="1" i="1" dirty="0" smtClean="0"/>
              <a:t>algorithm</a:t>
            </a:r>
            <a:endParaRPr lang="en-GB" dirty="0" smtClean="0"/>
          </a:p>
          <a:p>
            <a:pPr lvl="1"/>
            <a:r>
              <a:rPr lang="en-GB" dirty="0" smtClean="0"/>
              <a:t>The program must generate a </a:t>
            </a:r>
            <a:r>
              <a:rPr lang="en-GB" b="1" i="1" dirty="0" smtClean="0"/>
              <a:t>representation</a:t>
            </a:r>
            <a:r>
              <a:rPr lang="en-GB" dirty="0" smtClean="0"/>
              <a:t> of the music to be explained as its </a:t>
            </a:r>
            <a:r>
              <a:rPr lang="en-GB" b="1" i="1" dirty="0" smtClean="0"/>
              <a:t>only</a:t>
            </a:r>
            <a:r>
              <a:rPr lang="en-GB" dirty="0" smtClean="0"/>
              <a:t> output</a:t>
            </a:r>
          </a:p>
          <a:p>
            <a:r>
              <a:rPr lang="en-GB" dirty="0" smtClean="0"/>
              <a:t>The program is usually a </a:t>
            </a:r>
            <a:r>
              <a:rPr lang="en-GB" b="1" i="1" dirty="0" smtClean="0"/>
              <a:t>compact </a:t>
            </a:r>
            <a:r>
              <a:rPr lang="en-GB" dirty="0" smtClean="0"/>
              <a:t>or </a:t>
            </a:r>
            <a:r>
              <a:rPr lang="en-GB" b="1" i="1" dirty="0" smtClean="0"/>
              <a:t>compressed</a:t>
            </a:r>
            <a:r>
              <a:rPr lang="en-GB" dirty="0" smtClean="0"/>
              <a:t> encoding of its output</a:t>
            </a:r>
          </a:p>
          <a:p>
            <a:r>
              <a:rPr lang="en-GB" dirty="0" smtClean="0"/>
              <a:t>The program is a </a:t>
            </a:r>
            <a:r>
              <a:rPr lang="en-GB" b="1" i="1" dirty="0" smtClean="0"/>
              <a:t>description </a:t>
            </a:r>
            <a:r>
              <a:rPr lang="en-GB" dirty="0" smtClean="0"/>
              <a:t>of its output</a:t>
            </a:r>
          </a:p>
          <a:p>
            <a:r>
              <a:rPr lang="en-GB" dirty="0" smtClean="0"/>
              <a:t>If this description is </a:t>
            </a:r>
            <a:r>
              <a:rPr lang="en-GB" b="1" i="1" dirty="0" smtClean="0"/>
              <a:t>short enough</a:t>
            </a:r>
            <a:r>
              <a:rPr lang="en-GB" dirty="0" smtClean="0"/>
              <a:t>, it becomes an </a:t>
            </a:r>
            <a:r>
              <a:rPr lang="en-GB" b="1" i="1" dirty="0" smtClean="0"/>
              <a:t>explanation </a:t>
            </a:r>
            <a:r>
              <a:rPr lang="en-GB" dirty="0" smtClean="0"/>
              <a:t>of its output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17638"/>
            <a:ext cx="3283871" cy="4708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198350"/>
            <a:ext cx="1126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Meredith (2012)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4929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Program length as a measure of complexity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804" y="2595796"/>
            <a:ext cx="3754995" cy="404202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From Kolmogorov (1965) complexity theory:</a:t>
            </a:r>
          </a:p>
          <a:p>
            <a:pPr lvl="1"/>
            <a:r>
              <a:rPr lang="en-GB" dirty="0" smtClean="0"/>
              <a:t>can use the </a:t>
            </a:r>
            <a:r>
              <a:rPr lang="en-GB" b="1" i="1" dirty="0" smtClean="0"/>
              <a:t>length</a:t>
            </a:r>
            <a:r>
              <a:rPr lang="en-GB" dirty="0" smtClean="0"/>
              <a:t> of a program to measure the </a:t>
            </a:r>
            <a:r>
              <a:rPr lang="en-GB" b="1" i="1" dirty="0" smtClean="0"/>
              <a:t>complexity</a:t>
            </a:r>
            <a:r>
              <a:rPr lang="en-GB" dirty="0" smtClean="0"/>
              <a:t> of its corresponding explanation</a:t>
            </a:r>
          </a:p>
          <a:p>
            <a:pPr lvl="1"/>
            <a:r>
              <a:rPr lang="en-GB" dirty="0" smtClean="0"/>
              <a:t>The </a:t>
            </a:r>
            <a:r>
              <a:rPr lang="en-GB" b="1" i="1" dirty="0" smtClean="0"/>
              <a:t>shorter</a:t>
            </a:r>
            <a:r>
              <a:rPr lang="en-GB" dirty="0" smtClean="0"/>
              <a:t> the program, the </a:t>
            </a:r>
            <a:r>
              <a:rPr lang="en-GB" b="1" i="1" dirty="0" smtClean="0"/>
              <a:t>simpler</a:t>
            </a:r>
            <a:r>
              <a:rPr lang="en-GB" dirty="0" smtClean="0"/>
              <a:t> and </a:t>
            </a:r>
            <a:r>
              <a:rPr lang="en-GB" b="1" i="1" dirty="0" smtClean="0"/>
              <a:t>better</a:t>
            </a:r>
            <a:r>
              <a:rPr lang="en-GB" dirty="0" smtClean="0"/>
              <a:t> the explanation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5796"/>
            <a:ext cx="4117668" cy="4117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731" y="1585290"/>
            <a:ext cx="801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P(p(0,0),p(0,1),p(1,0),p(1,1),p(2,0),p(2,1),p(2,2),p(2,3),p(3,0),p(3,1),p(3,2),p(3,3))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731" y="2068673"/>
            <a:ext cx="801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t(P(p(0,0),p(0,1),p(1,0),p(1,1)),V(v(2,0),v(2,2)))</a:t>
            </a:r>
          </a:p>
        </p:txBody>
      </p:sp>
    </p:spTree>
    <p:extLst>
      <p:ext uri="{BB962C8B-B14F-4D97-AF65-F5344CB8AC3E}">
        <p14:creationId xmlns:p14="http://schemas.microsoft.com/office/powerpoint/2010/main" val="375884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Music analysis aims to compress music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104" y="3009900"/>
            <a:ext cx="5447696" cy="3116263"/>
          </a:xfrm>
        </p:spPr>
        <p:txBody>
          <a:bodyPr>
            <a:normAutofit/>
          </a:bodyPr>
          <a:lstStyle/>
          <a:p>
            <a:r>
              <a:rPr lang="en-GB" dirty="0" smtClean="0"/>
              <a:t>Since the best explanations are the shortest descriptions, the aim of music analysis is to </a:t>
            </a:r>
            <a:r>
              <a:rPr lang="en-GB" b="1" i="1" dirty="0" smtClean="0"/>
              <a:t>compress </a:t>
            </a:r>
            <a:r>
              <a:rPr lang="en-GB" dirty="0" smtClean="0"/>
              <a:t>music as much as possible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09900"/>
            <a:ext cx="2298700" cy="294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36700"/>
            <a:ext cx="2451100" cy="1257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9104" y="1536700"/>
            <a:ext cx="5447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P(p(1,27),p(2,26),p(3,27),p(4,28),p(5,26),p(6,25),p(7,26),p(8,27),p(9,25),p(10,24),p(11,25),p(12,26))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9104" y="2415548"/>
            <a:ext cx="5447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t(P(p(1,27),p</a:t>
            </a:r>
            <a:r>
              <a:rPr lang="en-GB" dirty="0" smtClean="0"/>
              <a:t>(2,26</a:t>
            </a:r>
            <a:r>
              <a:rPr lang="en-GB" dirty="0"/>
              <a:t>)</a:t>
            </a:r>
            <a:r>
              <a:rPr lang="en-GB" dirty="0" smtClean="0"/>
              <a:t>,p(3,27), p(4,28)),</a:t>
            </a:r>
            <a:r>
              <a:rPr lang="en-GB" dirty="0"/>
              <a:t>V(v</a:t>
            </a:r>
            <a:r>
              <a:rPr lang="en-GB" dirty="0" smtClean="0"/>
              <a:t>(4,</a:t>
            </a:r>
            <a:r>
              <a:rPr lang="en-GB" dirty="0"/>
              <a:t>-1),v</a:t>
            </a:r>
            <a:r>
              <a:rPr lang="en-GB" dirty="0" smtClean="0"/>
              <a:t>(8,-2))</a:t>
            </a:r>
            <a:r>
              <a:rPr lang="en-GB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340" y="6073056"/>
            <a:ext cx="398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Meredith, </a:t>
            </a:r>
            <a:r>
              <a:rPr lang="en-GB" dirty="0" err="1" smtClean="0"/>
              <a:t>Lemström</a:t>
            </a:r>
            <a:r>
              <a:rPr lang="en-GB" dirty="0" smtClean="0"/>
              <a:t> and Wiggins (2002)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20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Perceptual organisations of surfaces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83" y="3756644"/>
            <a:ext cx="4824572" cy="280701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Music analysis aims to find the most satisfying </a:t>
            </a:r>
            <a:r>
              <a:rPr lang="en-GB" b="1" i="1" dirty="0" smtClean="0"/>
              <a:t>perceptual organisations </a:t>
            </a:r>
            <a:r>
              <a:rPr lang="en-GB" dirty="0" smtClean="0"/>
              <a:t>that are consistent with a </a:t>
            </a:r>
            <a:r>
              <a:rPr lang="en-GB" b="1" i="1" dirty="0" smtClean="0"/>
              <a:t>musical surface</a:t>
            </a:r>
          </a:p>
          <a:p>
            <a:pPr lvl="1"/>
            <a:r>
              <a:rPr lang="en-GB" dirty="0" smtClean="0"/>
              <a:t>could be a score or a performance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109544" cy="1463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63314"/>
            <a:ext cx="2110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Analysis of Chopin Op.10, No.5</a:t>
            </a:r>
          </a:p>
          <a:p>
            <a:r>
              <a:rPr lang="en-GB" sz="1200" dirty="0" err="1" smtClean="0"/>
              <a:t>Schenker</a:t>
            </a:r>
            <a:r>
              <a:rPr lang="en-GB" sz="1200" dirty="0" smtClean="0"/>
              <a:t> (1925, p.92)</a:t>
            </a:r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055" y="1125737"/>
            <a:ext cx="3522746" cy="4928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4055" y="6111262"/>
            <a:ext cx="2798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Analysis of first bar of Chopin Op.10, No.5</a:t>
            </a:r>
          </a:p>
          <a:p>
            <a:r>
              <a:rPr lang="en-GB" sz="1200" dirty="0" smtClean="0"/>
              <a:t>Meredith</a:t>
            </a:r>
            <a:r>
              <a:rPr lang="en-GB" sz="1200" dirty="0"/>
              <a:t> </a:t>
            </a:r>
            <a:r>
              <a:rPr lang="en-GB" sz="1200" dirty="0" smtClean="0"/>
              <a:t>(2012)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687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090" y="274638"/>
            <a:ext cx="6357710" cy="1143000"/>
          </a:xfrm>
        </p:spPr>
        <p:txBody>
          <a:bodyPr/>
          <a:lstStyle/>
          <a:p>
            <a:r>
              <a:rPr lang="en-GB" dirty="0" smtClean="0"/>
              <a:t>Likelihood vs. </a:t>
            </a:r>
            <a:r>
              <a:rPr lang="en-GB" dirty="0"/>
              <a:t>S</a:t>
            </a:r>
            <a:r>
              <a:rPr lang="en-GB" dirty="0" smtClean="0"/>
              <a:t>implicity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744" y="1600200"/>
            <a:ext cx="4120056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Theories of perceptual organisation mostly based on either</a:t>
            </a:r>
          </a:p>
          <a:p>
            <a:pPr lvl="1"/>
            <a:r>
              <a:rPr lang="en-GB" b="1" i="1" dirty="0" smtClean="0"/>
              <a:t>Likelihood principle</a:t>
            </a:r>
            <a:r>
              <a:rPr lang="en-GB" dirty="0" smtClean="0"/>
              <a:t>: Prefer the most </a:t>
            </a:r>
            <a:r>
              <a:rPr lang="en-GB" i="1" dirty="0" smtClean="0"/>
              <a:t>probable </a:t>
            </a:r>
            <a:r>
              <a:rPr lang="en-GB" dirty="0" smtClean="0"/>
              <a:t>interpretation (Helmholtz, 1910)</a:t>
            </a:r>
          </a:p>
          <a:p>
            <a:pPr lvl="1"/>
            <a:r>
              <a:rPr lang="en-GB" b="1" i="1" dirty="0" smtClean="0"/>
              <a:t>Simplicity principle</a:t>
            </a:r>
            <a:r>
              <a:rPr lang="en-GB" dirty="0" smtClean="0"/>
              <a:t>: Prefer the </a:t>
            </a:r>
            <a:r>
              <a:rPr lang="en-GB" i="1" dirty="0" smtClean="0"/>
              <a:t>simplest</a:t>
            </a:r>
            <a:r>
              <a:rPr lang="en-GB" dirty="0" smtClean="0"/>
              <a:t> interpretation</a:t>
            </a:r>
            <a:r>
              <a:rPr lang="en-GB" i="1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Koffka</a:t>
            </a:r>
            <a:r>
              <a:rPr lang="en-GB" dirty="0" smtClean="0"/>
              <a:t>, 1935)</a:t>
            </a:r>
          </a:p>
          <a:p>
            <a:r>
              <a:rPr lang="en-GB" dirty="0" err="1" smtClean="0"/>
              <a:t>Chater</a:t>
            </a:r>
            <a:r>
              <a:rPr lang="en-GB" dirty="0" smtClean="0"/>
              <a:t> (1996) showed that the two principles are mathematically identical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67" y="1965388"/>
            <a:ext cx="2116623" cy="4755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67" y="719715"/>
            <a:ext cx="2093423" cy="1245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353" y="274638"/>
            <a:ext cx="21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Chater</a:t>
            </a:r>
            <a:r>
              <a:rPr lang="en-GB" dirty="0" smtClean="0"/>
              <a:t> (1996, p.571)</a:t>
            </a:r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2684872" y="2447465"/>
            <a:ext cx="1881872" cy="1418417"/>
          </a:xfrm>
          <a:prstGeom prst="wedgeEllipseCallout">
            <a:avLst>
              <a:gd name="adj1" fmla="val -66153"/>
              <a:gd name="adj2" fmla="val 481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Likelihood</a:t>
            </a:r>
            <a:endParaRPr lang="en-GB" dirty="0"/>
          </a:p>
        </p:txBody>
      </p:sp>
      <p:sp>
        <p:nvSpPr>
          <p:cNvPr id="10" name="Oval Callout 9"/>
          <p:cNvSpPr/>
          <p:nvPr/>
        </p:nvSpPr>
        <p:spPr>
          <a:xfrm>
            <a:off x="2684872" y="4778480"/>
            <a:ext cx="1881872" cy="1418417"/>
          </a:xfrm>
          <a:prstGeom prst="wedgeEllipseCallout">
            <a:avLst>
              <a:gd name="adj1" fmla="val -66153"/>
              <a:gd name="adj2" fmla="val 481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Simplicity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35667" y="6285534"/>
            <a:ext cx="2116623" cy="43572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21128781">
            <a:off x="2418624" y="6327250"/>
            <a:ext cx="2392667" cy="1576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722" y="5714033"/>
            <a:ext cx="3736903" cy="692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Donut 14"/>
          <p:cNvSpPr/>
          <p:nvPr/>
        </p:nvSpPr>
        <p:spPr>
          <a:xfrm>
            <a:off x="546948" y="3532137"/>
            <a:ext cx="1520331" cy="667490"/>
          </a:xfrm>
          <a:prstGeom prst="donut">
            <a:avLst>
              <a:gd name="adj" fmla="val 83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546948" y="5788984"/>
            <a:ext cx="1520331" cy="667490"/>
          </a:xfrm>
          <a:prstGeom prst="donut">
            <a:avLst>
              <a:gd name="adj" fmla="val 83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0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Musical objects are interpreted </a:t>
            </a:r>
            <a:br>
              <a:rPr lang="en-GB" sz="3600" dirty="0" smtClean="0"/>
            </a:br>
            <a:r>
              <a:rPr lang="en-GB" sz="3600" dirty="0" smtClean="0"/>
              <a:t>in the context of larger containing objects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606" y="1600200"/>
            <a:ext cx="4133193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 </a:t>
            </a:r>
            <a:r>
              <a:rPr lang="en-GB" i="1" dirty="0" smtClean="0"/>
              <a:t>musical object</a:t>
            </a:r>
            <a:r>
              <a:rPr lang="en-GB" b="1" dirty="0" smtClean="0"/>
              <a:t> </a:t>
            </a:r>
            <a:r>
              <a:rPr lang="en-GB" dirty="0" smtClean="0"/>
              <a:t>(phrase, section, movement, work, corpus, ...) is usually interpreted </a:t>
            </a:r>
            <a:r>
              <a:rPr lang="en-GB" b="1" i="1" dirty="0" smtClean="0"/>
              <a:t>within the context of </a:t>
            </a:r>
            <a:r>
              <a:rPr lang="en-GB" dirty="0" smtClean="0"/>
              <a:t>some larger object that contains it</a:t>
            </a:r>
          </a:p>
          <a:p>
            <a:pPr lvl="1"/>
            <a:r>
              <a:rPr lang="en-GB" dirty="0" smtClean="0"/>
              <a:t>e.g., a work is often interpreted in the context of its composer’s other works, or other works in the same genre or form or other works for the same instrument(s)</a:t>
            </a:r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457200" y="1600201"/>
            <a:ext cx="4096406" cy="452596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882838" y="2648714"/>
            <a:ext cx="3268065" cy="334574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115173" y="3686514"/>
            <a:ext cx="1874104" cy="184325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39292" y="2770136"/>
            <a:ext cx="1765685" cy="189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905081" y="3686514"/>
            <a:ext cx="1998011" cy="184325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092752" y="3949834"/>
            <a:ext cx="732927" cy="64421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307781" y="4024784"/>
            <a:ext cx="440458" cy="49181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78153" y="4120220"/>
            <a:ext cx="208134" cy="30343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428837" y="4089240"/>
            <a:ext cx="3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255989" y="4086740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8181" y="4086740"/>
            <a:ext cx="39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216245" y="4628890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335378" y="46623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5373" y="33456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6196" y="1918207"/>
            <a:ext cx="38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32977" y="3004812"/>
            <a:ext cx="24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27216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Analysts look for short programs that compute </a:t>
            </a:r>
            <a:r>
              <a:rPr lang="en-GB" i="1" dirty="0" smtClean="0"/>
              <a:t>collections </a:t>
            </a:r>
            <a:r>
              <a:rPr lang="en-GB" dirty="0" smtClean="0"/>
              <a:t>of musical objects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584" y="1600200"/>
            <a:ext cx="4102216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analyst tries to find the </a:t>
            </a:r>
            <a:r>
              <a:rPr lang="en-GB" b="1" i="1" dirty="0" smtClean="0"/>
              <a:t>shortest</a:t>
            </a:r>
            <a:r>
              <a:rPr lang="en-GB" dirty="0" smtClean="0"/>
              <a:t> program that computes a </a:t>
            </a:r>
            <a:r>
              <a:rPr lang="en-GB" i="1" dirty="0" smtClean="0"/>
              <a:t>set </a:t>
            </a:r>
            <a:r>
              <a:rPr lang="en-GB" dirty="0" smtClean="0"/>
              <a:t>of </a:t>
            </a:r>
            <a:r>
              <a:rPr lang="en-GB" i="1" dirty="0" smtClean="0"/>
              <a:t>in </a:t>
            </a:r>
            <a:r>
              <a:rPr lang="en-GB" i="1" dirty="0" err="1" smtClean="0"/>
              <a:t>extenso</a:t>
            </a:r>
            <a:r>
              <a:rPr lang="en-GB" i="1" dirty="0" smtClean="0"/>
              <a:t> </a:t>
            </a:r>
            <a:r>
              <a:rPr lang="en-GB" dirty="0" smtClean="0"/>
              <a:t>descriptions of</a:t>
            </a:r>
          </a:p>
          <a:p>
            <a:pPr lvl="1"/>
            <a:r>
              <a:rPr lang="en-GB" dirty="0" smtClean="0"/>
              <a:t>the object to be explained (the </a:t>
            </a:r>
            <a:r>
              <a:rPr lang="en-GB" b="1" i="1" dirty="0" err="1" smtClean="0"/>
              <a:t>explanandum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other objects, related to the </a:t>
            </a:r>
            <a:r>
              <a:rPr lang="en-GB" dirty="0" err="1" smtClean="0"/>
              <a:t>explanandum</a:t>
            </a:r>
            <a:r>
              <a:rPr lang="en-GB" dirty="0" smtClean="0"/>
              <a:t>, defining a </a:t>
            </a:r>
            <a:r>
              <a:rPr lang="en-GB" b="1" i="1" dirty="0" smtClean="0"/>
              <a:t>context</a:t>
            </a:r>
            <a:r>
              <a:rPr lang="en-GB" dirty="0" smtClean="0"/>
              <a:t> within which the </a:t>
            </a:r>
            <a:r>
              <a:rPr lang="en-GB" dirty="0" err="1" smtClean="0"/>
              <a:t>explanandum</a:t>
            </a:r>
            <a:r>
              <a:rPr lang="en-GB" dirty="0" smtClean="0"/>
              <a:t> is to be interpreted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9591" y="1982663"/>
            <a:ext cx="464654" cy="5111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1703731" y="2958505"/>
            <a:ext cx="836377" cy="9758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254565" y="4383544"/>
            <a:ext cx="1765685" cy="17426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703731" y="4817251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168385" y="4783776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703731" y="5460326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447178" y="5460326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982525" y="5705663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075455" y="5246484"/>
            <a:ext cx="185860" cy="18587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599578" y="4931166"/>
            <a:ext cx="185860" cy="1858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2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1446</Words>
  <Application>Microsoft Macintosh PowerPoint</Application>
  <PresentationFormat>On-screen Show (4:3)</PresentationFormat>
  <Paragraphs>125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 Compression-Based Model of Musical Learning</vt:lpstr>
      <vt:lpstr>The goal of music analysis</vt:lpstr>
      <vt:lpstr>A musical analysis as a program</vt:lpstr>
      <vt:lpstr>Program length as a measure of complexity</vt:lpstr>
      <vt:lpstr>Music analysis aims to compress music</vt:lpstr>
      <vt:lpstr>Perceptual organisations of surfaces</vt:lpstr>
      <vt:lpstr>Likelihood vs. Simplicity</vt:lpstr>
      <vt:lpstr>Musical objects are interpreted  in the context of larger containing objects</vt:lpstr>
      <vt:lpstr>Analysts look for short programs that compute collections of musical objects</vt:lpstr>
      <vt:lpstr>Listener interprets new music in the context of previously heard music</vt:lpstr>
      <vt:lpstr>Perceived structure represented by process by which object is generated</vt:lpstr>
      <vt:lpstr>Perception and analysis are non-optimal compression</vt:lpstr>
      <vt:lpstr>Individual differences depend on order of presentation of context</vt:lpstr>
      <vt:lpstr>Simple example using SIATECLearn</vt:lpstr>
      <vt:lpstr>Simple example using SIATECLearn</vt:lpstr>
      <vt:lpstr>WTC I – Top-ranked patterns</vt:lpstr>
      <vt:lpstr>WTC I - Top-ranked patterns</vt:lpstr>
      <vt:lpstr>Summary</vt:lpstr>
      <vt:lpstr>Links</vt:lpstr>
      <vt:lpstr>References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Meredith</dc:creator>
  <cp:lastModifiedBy>David Meredith</cp:lastModifiedBy>
  <cp:revision>45</cp:revision>
  <dcterms:created xsi:type="dcterms:W3CDTF">2012-12-17T09:33:40Z</dcterms:created>
  <dcterms:modified xsi:type="dcterms:W3CDTF">2012-12-18T03:03:01Z</dcterms:modified>
</cp:coreProperties>
</file>