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90" r:id="rId1"/>
  </p:sldMasterIdLst>
  <p:notesMasterIdLst>
    <p:notesMasterId r:id="rId28"/>
  </p:notesMasterIdLst>
  <p:sldIdLst>
    <p:sldId id="256" r:id="rId2"/>
    <p:sldId id="257" r:id="rId3"/>
    <p:sldId id="258" r:id="rId4"/>
    <p:sldId id="259" r:id="rId5"/>
    <p:sldId id="260" r:id="rId6"/>
    <p:sldId id="261" r:id="rId7"/>
    <p:sldId id="262" r:id="rId8"/>
    <p:sldId id="265" r:id="rId9"/>
    <p:sldId id="284" r:id="rId10"/>
    <p:sldId id="264" r:id="rId11"/>
    <p:sldId id="283" r:id="rId12"/>
    <p:sldId id="267" r:id="rId13"/>
    <p:sldId id="268" r:id="rId14"/>
    <p:sldId id="269" r:id="rId15"/>
    <p:sldId id="270" r:id="rId16"/>
    <p:sldId id="271" r:id="rId17"/>
    <p:sldId id="272" r:id="rId18"/>
    <p:sldId id="273" r:id="rId19"/>
    <p:sldId id="274" r:id="rId20"/>
    <p:sldId id="275" r:id="rId21"/>
    <p:sldId id="285" r:id="rId22"/>
    <p:sldId id="278" r:id="rId23"/>
    <p:sldId id="279" r:id="rId24"/>
    <p:sldId id="280" r:id="rId25"/>
    <p:sldId id="281" r:id="rId26"/>
    <p:sldId id="282" r:id="rId2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initials="D" lastIdx="14" clrIdx="0"/>
  <p:cmAuthor id="1" name="Kat Agres" initials="KA"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69" autoAdjust="0"/>
  </p:normalViewPr>
  <p:slideViewPr>
    <p:cSldViewPr snapToGrid="0" snapToObjects="1">
      <p:cViewPr>
        <p:scale>
          <a:sx n="90" d="100"/>
          <a:sy n="90" d="100"/>
        </p:scale>
        <p:origin x="-132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1T08:45:57.015" idx="15">
    <p:pos x="6000" y="0"/>
    <p:text>Thanks for this too! Really helpful detail - would you be able to paste the different content separately, eg, the prolongational analysis on its own, etc? Thank you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11T08:45:57.015" idx="24">
    <p:pos x="6000" y="0"/>
    <p:text>Thanks for this too! Really helpful detail - would you be able to paste the different content separately, eg, the prolongational analysis on its own, etc? Thank you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8-07-11T08:02:43.154" idx="12">
    <p:pos x="6000" y="0"/>
    <p:text>This is really helpful! Thank you! Do you mind if I tweak this slide a little bit?</p:text>
  </p:cm>
  <p:cm authorId="1" dt="2018-07-11T08:00:35.663" idx="13">
    <p:pos x="6000" y="100"/>
    <p:text>Ahh, I just realized that I CAN'T because it's one large picture that has been pasted in. If you don't mind, would you please paste the bullet points in as bullet points (on another slide is okay), and paste the table and figure separately? Appreciate your help!</p:text>
  </p:cm>
  <p:cm authorId="1" dt="2018-07-11T08:02:43.154" idx="14">
    <p:pos x="6000" y="200"/>
    <p:text>BTW, did you try any other kinds of weighted combinations of the variables, like the product between weighted features?</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8-07-09T14:07:04.234" idx="21">
    <p:pos x="6000" y="0"/>
    <p:text>Hmm, should we draw conclusions based on the top model, top several models, or all of the top 10 weighted combinations?
e.g., we could say that in general, Duration, Tonal Stability (melody 1), and Tonal Instability (melody 2) have a fairly equal influence on ChDet performance in non-musicians, although Duration might have slightly more influence than Instability2.</p:text>
  </p:cm>
  <p:cm authorId="0" dt="2018-07-09T14:07:04.234" idx="14">
    <p:pos x="6000" y="100"/>
    <p:text>Not sure what the "correct" way of doing it would be. If we look at the top ten weight combinations, then we can see that none of them use ton2 or ins1 and 8 out of 10 of them don't use met, with the other two only weighting it very low. This is why I added the "mean" row at the bottom to give a feeling for how much each feature is used in the best-performing weight combinations. However, I should probably have also indicated the spread since in principle it could be that there is a weight-combination among the top ten that is quite different from the others. The mean values are only meaningful if all the weight combinations are very similar to each other, as they are here. In some of the other conditions, they aren't as similar as this.</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8-07-07T08:10:39.131" idx="22">
    <p:pos x="6000" y="0"/>
    <p:text>Need to add more refs (to Background section and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66671408"/>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xfrm>
            <a:off x="1143000" y="685800"/>
            <a:ext cx="4572000" cy="3429000"/>
          </a:xfrm>
          <a:prstGeom prst="rect">
            <a:avLst/>
          </a:prstGeom>
        </p:spPr>
        <p:txBody>
          <a:bodyPr/>
          <a:lstStyle/>
          <a:p>
            <a:endParaRPr/>
          </a:p>
        </p:txBody>
      </p:sp>
      <p:sp>
        <p:nvSpPr>
          <p:cNvPr id="130" name="Shape 130"/>
          <p:cNvSpPr>
            <a:spLocks noGrp="1"/>
          </p:cNvSpPr>
          <p:nvPr>
            <p:ph type="body" sz="quarter" idx="1"/>
          </p:nvPr>
        </p:nvSpPr>
        <p:spPr>
          <a:prstGeom prst="rect">
            <a:avLst/>
          </a:prstGeom>
        </p:spPr>
        <p:txBody>
          <a:bodyPr/>
          <a:lstStyle>
            <a:lvl1pPr>
              <a:defRPr sz="1100"/>
            </a:lvl1pPr>
          </a:lstStyle>
          <a:p>
            <a:r>
              <a:t>Top stimulus is r1p1i3t2a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3000" y="685800"/>
            <a:ext cx="4572000" cy="3429000"/>
          </a:xfrm>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pPr>
              <a:defRPr sz="1100"/>
            </a:pPr>
            <a:r>
              <a:t>Six features</a:t>
            </a:r>
          </a:p>
          <a:p>
            <a:pPr marL="457200" indent="-298450">
              <a:buClr>
                <a:srgbClr val="000000"/>
              </a:buClr>
              <a:buSzPts val="1100"/>
              <a:buFont typeface="Arial"/>
              <a:buChar char="●"/>
              <a:defRPr sz="1100"/>
            </a:pPr>
            <a:r>
              <a:t>Rhythmic features</a:t>
            </a:r>
          </a:p>
          <a:p>
            <a:pPr marL="914400" lvl="1" indent="-298450">
              <a:buClr>
                <a:srgbClr val="000000"/>
              </a:buClr>
              <a:buSzPts val="1100"/>
              <a:buFont typeface="Arial"/>
              <a:buChar char="○"/>
              <a:defRPr sz="1100"/>
            </a:pPr>
            <a:r>
              <a:t>Duration salience (dur)</a:t>
            </a:r>
          </a:p>
          <a:p>
            <a:pPr marL="914400" lvl="1" indent="-298450">
              <a:buClr>
                <a:srgbClr val="000000"/>
              </a:buClr>
              <a:buSzPts val="1100"/>
              <a:buFont typeface="Arial"/>
              <a:buChar char="○"/>
              <a:defRPr sz="1100"/>
            </a:pPr>
            <a:r>
              <a:t>Metrical salience (met)</a:t>
            </a:r>
          </a:p>
          <a:p>
            <a:pPr marL="457200" indent="-298450">
              <a:buClr>
                <a:srgbClr val="000000"/>
              </a:buClr>
              <a:buSzPts val="1100"/>
              <a:buFont typeface="Arial"/>
              <a:buChar char="●"/>
              <a:defRPr sz="1100"/>
            </a:pPr>
            <a:r>
              <a:t>Melody 1 tonal features</a:t>
            </a:r>
          </a:p>
          <a:p>
            <a:pPr marL="914400" lvl="1" indent="-298450">
              <a:buClr>
                <a:srgbClr val="000000"/>
              </a:buClr>
              <a:buSzPts val="1100"/>
              <a:buFont typeface="Arial"/>
              <a:buChar char="○"/>
              <a:defRPr sz="1100"/>
            </a:pPr>
            <a:r>
              <a:t>Tonal stability of first melody (ton1)</a:t>
            </a:r>
          </a:p>
          <a:p>
            <a:pPr marL="914400" lvl="1" indent="-298450">
              <a:buClr>
                <a:srgbClr val="000000"/>
              </a:buClr>
              <a:buSzPts val="1100"/>
              <a:buFont typeface="Arial"/>
              <a:buChar char="○"/>
              <a:defRPr sz="1100"/>
            </a:pPr>
            <a:r>
              <a:t>Tonal instability of first melody (ins1)</a:t>
            </a:r>
          </a:p>
          <a:p>
            <a:pPr marL="457200" indent="-298450">
              <a:buClr>
                <a:srgbClr val="000000"/>
              </a:buClr>
              <a:buSzPts val="1100"/>
              <a:buFont typeface="Arial"/>
              <a:buChar char="●"/>
              <a:defRPr sz="1100"/>
            </a:pPr>
            <a:r>
              <a:t>Melody 2 tonal features</a:t>
            </a:r>
          </a:p>
          <a:p>
            <a:pPr marL="914400" lvl="1" indent="-298450">
              <a:buClr>
                <a:srgbClr val="000000"/>
              </a:buClr>
              <a:buSzPts val="1100"/>
              <a:buFont typeface="Arial"/>
              <a:buChar char="○"/>
              <a:defRPr sz="1100"/>
            </a:pPr>
            <a:r>
              <a:t>Tonal stability of second melody (ton2)</a:t>
            </a:r>
          </a:p>
          <a:p>
            <a:pPr marL="914400" lvl="1" indent="-298450">
              <a:buClr>
                <a:srgbClr val="000000"/>
              </a:buClr>
              <a:buSzPts val="1100"/>
              <a:buFont typeface="Arial"/>
              <a:buChar char="○"/>
              <a:defRPr sz="1100"/>
            </a:pPr>
            <a:r>
              <a:t>Tonal instability of second melody (ins2)</a:t>
            </a:r>
          </a:p>
          <a:p>
            <a:pPr>
              <a:defRPr sz="1100"/>
            </a:pPr>
            <a:endParaRPr/>
          </a:p>
          <a:p>
            <a:pPr>
              <a:defRPr sz="1100"/>
            </a:pPr>
            <a:r>
              <a:t>Calculated for all pairs within a single experiment.</a:t>
            </a:r>
          </a:p>
          <a:p>
            <a:pPr>
              <a:defRPr sz="1100"/>
            </a:pPr>
            <a:r>
              <a:t>Correlation of computed results compared with experimental results calculated for non-musicians and for professional musicians for each experiment.</a:t>
            </a:r>
          </a:p>
          <a:p>
            <a:pPr>
              <a:defRPr sz="1100"/>
            </a:pPr>
            <a: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lvl1pPr>
              <a:defRPr sz="1100"/>
            </a:lvl1pPr>
          </a:lstStyle>
          <a:p>
            <a:r>
              <a:t>For Metrical salience, we have (M(b(j)) - 1) / 15   so that our salience values range from 0 to 1. If we used the second expression, there would never be a zero salience, so the measure would not be properly normalized to the range 0-1.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prstGeom prst="rect">
            <a:avLst/>
          </a:prstGeom>
        </p:spPr>
        <p:txBody>
          <a:bodyPr/>
          <a:lstStyle>
            <a:lvl1pPr>
              <a:defRPr sz="1100"/>
            </a:lvl1pPr>
          </a:lstStyle>
          <a:p>
            <a:r>
              <a:t>For Metrical salience, we have (M(b(j)) - 1) / 15   so that our salience values range from 0 to 1. If we used the second expression, there would never be a zero salience, so the measure would not be properly normalized to the range 0-1.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1143000" y="685800"/>
            <a:ext cx="4572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pPr marL="457200" indent="-298450">
              <a:buClr>
                <a:srgbClr val="000000"/>
              </a:buClr>
              <a:buSzPts val="1100"/>
              <a:buFont typeface="Arial"/>
              <a:buChar char="●"/>
              <a:defRPr sz="1100"/>
            </a:pPr>
            <a:r>
              <a:t>Example of computing the predicted difference between the two melodies in a single stimulus</a:t>
            </a:r>
          </a:p>
          <a:p>
            <a:pPr marL="457200" indent="-298450">
              <a:buClr>
                <a:srgbClr val="000000"/>
              </a:buClr>
              <a:buSzPts val="1100"/>
              <a:buFont typeface="Arial"/>
              <a:buChar char="●"/>
              <a:defRPr sz="1100"/>
            </a:pPr>
            <a:r>
              <a:t>Table shows the various salience values for all the positions in the given example</a:t>
            </a:r>
          </a:p>
          <a:p>
            <a:pPr marL="457200" indent="-298450">
              <a:buClr>
                <a:srgbClr val="000000"/>
              </a:buClr>
              <a:buSzPts val="1100"/>
              <a:buFont typeface="Arial"/>
              <a:buChar char="●"/>
              <a:defRPr sz="1100"/>
            </a:pPr>
            <a:r>
              <a:t>At bottom right is a description of how the difference is calculated for a given stimulus.</a:t>
            </a:r>
          </a:p>
          <a:p>
            <a:pPr marL="457200" indent="-298450">
              <a:buClr>
                <a:srgbClr val="000000"/>
              </a:buClr>
              <a:buSzPts val="1100"/>
              <a:buFont typeface="Arial"/>
              <a:buChar char="●"/>
              <a:defRPr sz="1100"/>
            </a:pPr>
            <a:r>
              <a:t>We explored the space of possible weight combinations where the sum of the weights is 1 and each weight was in the range 0 to 1 with 0.1 gradations</a:t>
            </a:r>
          </a:p>
          <a:p>
            <a:pPr marL="457200" indent="-298450">
              <a:buClr>
                <a:srgbClr val="000000"/>
              </a:buClr>
              <a:buSzPts val="1100"/>
              <a:buFont typeface="Arial"/>
              <a:buChar char="●"/>
              <a:defRPr sz="1100"/>
            </a:pPr>
            <a:r>
              <a:t>When the melodies are the same, the model predicts that the perceived difference will be greater when there is a greater range of saliences across the positions</a:t>
            </a:r>
          </a:p>
          <a:p>
            <a:pPr marL="457200" indent="-298450">
              <a:buClr>
                <a:srgbClr val="000000"/>
              </a:buClr>
              <a:buSzPts val="1100"/>
              <a:buFont typeface="Arial"/>
              <a:buChar char="●"/>
              <a:defRPr sz="1100"/>
            </a:pPr>
            <a:r>
              <a:t>When the melodies are different, the model predicts that the perceived difference will be greater when the salience of the changed note is higher</a:t>
            </a:r>
          </a:p>
          <a:p>
            <a:pPr>
              <a:defRPr sz="1100"/>
            </a:pPr>
            <a:endParaRPr/>
          </a:p>
          <a:p>
            <a:pPr>
              <a:defRPr sz="1200" b="1">
                <a:latin typeface="Times New Roman"/>
                <a:ea typeface="Times New Roman"/>
                <a:cs typeface="Times New Roman"/>
                <a:sym typeface="Times New Roman"/>
              </a:defRPr>
            </a:pPr>
            <a:r>
              <a:t>The rationale is that if the two melodies are actually identical, then there is no measurable difference between them. However, listeners might be more easily persuaded that the two melodies are different if there are no relatively highly salient events that help the listener to construct some sort of "deep structure" for the melody that lets them encode it more accurately. If there is only a very narrow range of saliences over the event positions in the melody, then we hypothesize that the listener is less able to construct an overall structure that helps them to remember the melody more precisely.</a:t>
            </a:r>
          </a:p>
          <a:p>
            <a:pPr>
              <a:defRPr sz="1100"/>
            </a:pPr>
            <a:endParaRPr sz="1200" b="1">
              <a:latin typeface="Times New Roman"/>
              <a:ea typeface="Times New Roman"/>
              <a:cs typeface="Times New Roman"/>
              <a:sym typeface="Times New Roman"/>
            </a:endParaRPr>
          </a:p>
          <a:p>
            <a:pPr>
              <a:defRPr sz="1200" b="1">
                <a:latin typeface="Times New Roman"/>
                <a:ea typeface="Times New Roman"/>
                <a:cs typeface="Times New Roman"/>
                <a:sym typeface="Times New Roman"/>
              </a:defRPr>
            </a:pPr>
            <a:r>
              <a:t>If the melodies are actually different, then we hypothesise that the listener is more likely to detect this difference if the difference occurs at a highly salient position. Perhaps one could argue that this difference should be given relative to the overall range of saliences of the position (e.g., (S_k - S_min)/(S_max - S_min)).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8DE1C48-24D7-FD44-A764-ED4E77AC4532}" type="datetimeFigureOut">
              <a:rPr lang="en-US" smtClean="0"/>
              <a:t>23/07/18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3134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8DE1C48-24D7-FD44-A764-ED4E77AC4532}" type="datetimeFigureOut">
              <a:rPr lang="en-US" smtClean="0"/>
              <a:t>23/07/18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92122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8DE1C48-24D7-FD44-A764-ED4E77AC4532}" type="datetimeFigureOut">
              <a:rPr lang="en-US" smtClean="0"/>
              <a:t>23/07/18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2311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r>
              <a:t>Title Text</a:t>
            </a:r>
          </a:p>
        </p:txBody>
      </p:sp>
      <p:sp>
        <p:nvSpPr>
          <p:cNvPr id="29" name="Shape 29"/>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72154"/>
          </a:xfrm>
          <a:prstGeom prst="rect">
            <a:avLst/>
          </a:prstGeom>
          <a:solidFill>
            <a:srgbClr val="A7D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 name="Title 1"/>
          <p:cNvSpPr>
            <a:spLocks noGrp="1"/>
          </p:cNvSpPr>
          <p:nvPr>
            <p:ph type="title"/>
          </p:nvPr>
        </p:nvSpPr>
        <p:spPr/>
        <p:txBody>
          <a:bodyPr>
            <a:normAutofit/>
          </a:bodyPr>
          <a:lstStyle>
            <a:lvl1pPr>
              <a:defRPr sz="4400"/>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28DE1C48-24D7-FD44-A764-ED4E77AC4532}" type="datetimeFigureOut">
              <a:rPr lang="en-US" smtClean="0"/>
              <a:t>24/07/18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6817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8DE1C48-24D7-FD44-A764-ED4E77AC4532}" type="datetimeFigureOut">
              <a:rPr lang="en-US" smtClean="0"/>
              <a:t>23/07/18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82773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8DE1C48-24D7-FD44-A764-ED4E77AC4532}" type="datetimeFigureOut">
              <a:rPr lang="en-US" smtClean="0"/>
              <a:t>23/07/18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00378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8DE1C48-24D7-FD44-A764-ED4E77AC4532}" type="datetimeFigureOut">
              <a:rPr lang="en-US" smtClean="0"/>
              <a:t>23/07/18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35573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8DE1C48-24D7-FD44-A764-ED4E77AC4532}" type="datetimeFigureOut">
              <a:rPr lang="en-US" smtClean="0"/>
              <a:t>23/07/18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5923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E1C48-24D7-FD44-A764-ED4E77AC4532}" type="datetimeFigureOut">
              <a:rPr lang="en-US" smtClean="0"/>
              <a:t>23/07/18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36191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8DE1C48-24D7-FD44-A764-ED4E77AC4532}" type="datetimeFigureOut">
              <a:rPr lang="en-US" smtClean="0"/>
              <a:t>23/07/18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657937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8DE1C48-24D7-FD44-A764-ED4E77AC4532}" type="datetimeFigureOut">
              <a:rPr lang="en-US" smtClean="0"/>
              <a:t>23/07/18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4330310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972154"/>
          </a:xfrm>
          <a:prstGeom prst="rect">
            <a:avLst/>
          </a:prstGeom>
          <a:solidFill>
            <a:srgbClr val="A7D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 name="Title Placeholder 1"/>
          <p:cNvSpPr>
            <a:spLocks noGrp="1"/>
          </p:cNvSpPr>
          <p:nvPr>
            <p:ph type="title"/>
          </p:nvPr>
        </p:nvSpPr>
        <p:spPr>
          <a:xfrm>
            <a:off x="457200" y="0"/>
            <a:ext cx="8229600" cy="972154"/>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182034"/>
            <a:ext cx="8229600" cy="494412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E1C48-24D7-FD44-A764-ED4E77AC4532}" type="datetimeFigureOut">
              <a:rPr lang="en-US" smtClean="0"/>
              <a:t>24/07/18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349228486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hyperlink" Target="http://katagre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comments" Target="../comments/comment3.xm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 Id="rId3" Type="http://schemas.openxmlformats.org/officeDocument/2006/relationships/comments" Target="../comments/commen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omments" Target="../comments/commen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katagres.com" TargetMode="External"/><Relationship Id="rId5" Type="http://schemas.openxmlformats.org/officeDocument/2006/relationships/image" Target="../media/image16.png"/><Relationship Id="rId6"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comments" Target="../comments/comment1.xm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comments" Target="../comments/comment2.xm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descr="Shape 54"/>
          <p:cNvSpPr>
            <a:spLocks noGrp="1"/>
          </p:cNvSpPr>
          <p:nvPr>
            <p:ph type="ctrTitle"/>
          </p:nvPr>
        </p:nvSpPr>
        <p:spPr>
          <a:xfrm>
            <a:off x="506505" y="1326179"/>
            <a:ext cx="8299415" cy="1528322"/>
          </a:xfrm>
          <a:prstGeom prst="rect">
            <a:avLst/>
          </a:prstGeom>
        </p:spPr>
        <p:txBody>
          <a:bodyPr>
            <a:normAutofit/>
          </a:bodyPr>
          <a:lstStyle>
            <a:lvl1pPr>
              <a:defRPr sz="3800"/>
            </a:lvl1pPr>
          </a:lstStyle>
          <a:p>
            <a:r>
              <a:rPr sz="3200" dirty="0">
                <a:latin typeface="Century"/>
                <a:cs typeface="Century"/>
              </a:rPr>
              <a:t>Modelling novice and expert listeners’ ability to detect changes in short melodies</a:t>
            </a:r>
          </a:p>
        </p:txBody>
      </p:sp>
      <p:sp>
        <p:nvSpPr>
          <p:cNvPr id="110" name="Shape 110" descr="Shape 55"/>
          <p:cNvSpPr>
            <a:spLocks noGrp="1"/>
          </p:cNvSpPr>
          <p:nvPr>
            <p:ph type="subTitle" idx="1"/>
          </p:nvPr>
        </p:nvSpPr>
        <p:spPr>
          <a:xfrm>
            <a:off x="165349" y="3232407"/>
            <a:ext cx="8520602" cy="757452"/>
          </a:xfrm>
          <a:prstGeom prst="rect">
            <a:avLst/>
          </a:prstGeom>
        </p:spPr>
        <p:txBody>
          <a:bodyPr/>
          <a:lstStyle/>
          <a:p>
            <a:pPr marL="0" indent="0"/>
            <a:r>
              <a:rPr b="1" dirty="0" smtClean="0">
                <a:solidFill>
                  <a:schemeClr val="tx1"/>
                </a:solidFill>
              </a:rPr>
              <a:t>Kat </a:t>
            </a:r>
            <a:r>
              <a:rPr b="1" dirty="0">
                <a:solidFill>
                  <a:schemeClr val="tx1"/>
                </a:solidFill>
              </a:rPr>
              <a:t>Agres</a:t>
            </a:r>
            <a:r>
              <a:rPr baseline="30000" dirty="0">
                <a:solidFill>
                  <a:schemeClr val="tx1"/>
                </a:solidFill>
              </a:rPr>
              <a:t>1,2</a:t>
            </a:r>
            <a:r>
              <a:rPr dirty="0">
                <a:solidFill>
                  <a:schemeClr val="tx1"/>
                </a:solidFill>
              </a:rPr>
              <a:t>, </a:t>
            </a:r>
            <a:r>
              <a:rPr dirty="0" smtClean="0">
                <a:solidFill>
                  <a:schemeClr val="tx1"/>
                </a:solidFill>
              </a:rPr>
              <a:t>David </a:t>
            </a:r>
            <a:r>
              <a:rPr dirty="0">
                <a:solidFill>
                  <a:schemeClr val="tx1"/>
                </a:solidFill>
              </a:rPr>
              <a:t>Meredith</a:t>
            </a:r>
            <a:r>
              <a:rPr baseline="30000" dirty="0">
                <a:solidFill>
                  <a:schemeClr val="tx1"/>
                </a:solidFill>
              </a:rPr>
              <a:t>3</a:t>
            </a:r>
          </a:p>
        </p:txBody>
      </p:sp>
      <p:sp>
        <p:nvSpPr>
          <p:cNvPr id="111" name="Shape 111" descr="Shape 56"/>
          <p:cNvSpPr/>
          <p:nvPr/>
        </p:nvSpPr>
        <p:spPr>
          <a:xfrm>
            <a:off x="655501" y="3782678"/>
            <a:ext cx="7762800" cy="227771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lnSpc>
                <a:spcPct val="137000"/>
              </a:lnSpc>
              <a:defRPr sz="1300" baseline="30000"/>
            </a:pPr>
            <a:r>
              <a:rPr sz="1800" dirty="0" smtClean="0"/>
              <a:t>1</a:t>
            </a:r>
            <a:r>
              <a:rPr lang="en-GB" sz="1800" dirty="0" smtClean="0"/>
              <a:t> </a:t>
            </a:r>
            <a:r>
              <a:rPr sz="1800" baseline="0" dirty="0" smtClean="0"/>
              <a:t>Social </a:t>
            </a:r>
            <a:r>
              <a:rPr sz="1800" baseline="0" dirty="0"/>
              <a:t>&amp; Cognitive Computing Dep’t, Institute of High Performance </a:t>
            </a:r>
            <a:r>
              <a:rPr sz="1800" baseline="0" dirty="0" smtClean="0"/>
              <a:t>Computing</a:t>
            </a:r>
            <a:r>
              <a:rPr lang="en-GB" sz="1800" baseline="0" dirty="0" smtClean="0"/>
              <a:t>,</a:t>
            </a:r>
            <a:r>
              <a:rPr sz="1800" baseline="0" dirty="0" smtClean="0"/>
              <a:t> A</a:t>
            </a:r>
            <a:r>
              <a:rPr sz="1800" baseline="0" dirty="0"/>
              <a:t>*</a:t>
            </a:r>
            <a:r>
              <a:rPr sz="1800" baseline="0" dirty="0" smtClean="0"/>
              <a:t>STAR, </a:t>
            </a:r>
            <a:r>
              <a:rPr sz="1800" baseline="0" dirty="0"/>
              <a:t>Singapore</a:t>
            </a:r>
            <a:br>
              <a:rPr sz="1800" baseline="0" dirty="0"/>
            </a:br>
            <a:r>
              <a:rPr sz="1800" dirty="0" smtClean="0"/>
              <a:t>2</a:t>
            </a:r>
            <a:r>
              <a:rPr lang="en-GB" sz="1800" dirty="0" smtClean="0"/>
              <a:t> </a:t>
            </a:r>
            <a:r>
              <a:rPr sz="1800" baseline="0" dirty="0" smtClean="0"/>
              <a:t>Conservatory </a:t>
            </a:r>
            <a:r>
              <a:rPr sz="1800" baseline="0" dirty="0"/>
              <a:t>of Music, National University of Singapore (NUS), Singapore</a:t>
            </a:r>
          </a:p>
          <a:p>
            <a:pPr algn="ctr">
              <a:lnSpc>
                <a:spcPct val="137000"/>
              </a:lnSpc>
              <a:defRPr sz="1300" baseline="30000"/>
            </a:pPr>
            <a:r>
              <a:rPr sz="1800" dirty="0" smtClean="0"/>
              <a:t>3</a:t>
            </a:r>
            <a:r>
              <a:rPr lang="en-GB" sz="1800" dirty="0" smtClean="0"/>
              <a:t> </a:t>
            </a:r>
            <a:r>
              <a:rPr sz="1800" baseline="0" dirty="0" smtClean="0"/>
              <a:t>Aalborg </a:t>
            </a:r>
            <a:r>
              <a:rPr sz="1800" baseline="0" dirty="0"/>
              <a:t>University, </a:t>
            </a:r>
            <a:r>
              <a:rPr sz="1800" baseline="0" dirty="0" smtClean="0"/>
              <a:t>Denmark</a:t>
            </a:r>
            <a:endParaRPr lang="en-GB" sz="1800" baseline="0" dirty="0" smtClean="0"/>
          </a:p>
          <a:p>
            <a:pPr algn="ctr">
              <a:lnSpc>
                <a:spcPct val="137000"/>
              </a:lnSpc>
              <a:defRPr sz="1300" baseline="30000"/>
            </a:pPr>
            <a:endParaRPr lang="en-GB" sz="1800" dirty="0"/>
          </a:p>
          <a:p>
            <a:pPr algn="ctr">
              <a:lnSpc>
                <a:spcPct val="137000"/>
              </a:lnSpc>
              <a:defRPr sz="1300" baseline="30000"/>
            </a:pPr>
            <a:r>
              <a:rPr lang="en-GB" sz="2400" b="1" i="1" baseline="30000" dirty="0">
                <a:solidFill>
                  <a:srgbClr val="3366FF"/>
                </a:solidFill>
              </a:rPr>
              <a:t>ICMPC 2018, </a:t>
            </a:r>
            <a:r>
              <a:rPr lang="en-GB" sz="2400" b="1" i="1" baseline="30000" dirty="0" smtClean="0">
                <a:solidFill>
                  <a:srgbClr val="3366FF"/>
                </a:solidFill>
              </a:rPr>
              <a:t>Sydney</a:t>
            </a:r>
            <a:endParaRPr lang="en-GB" sz="2400" b="1" i="1" baseline="30000" dirty="0">
              <a:solidFill>
                <a:srgbClr val="3366FF"/>
              </a:solidFill>
            </a:endParaRPr>
          </a:p>
        </p:txBody>
      </p:sp>
      <p:sp>
        <p:nvSpPr>
          <p:cNvPr id="5" name="Shape 121"/>
          <p:cNvSpPr/>
          <p:nvPr/>
        </p:nvSpPr>
        <p:spPr>
          <a:xfrm>
            <a:off x="6871161" y="6325784"/>
            <a:ext cx="1885090"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u="sng">
                <a:hlinkClick r:id="rId2"/>
              </a:defRPr>
            </a:lvl1pPr>
          </a:lstStyle>
          <a:p>
            <a:pPr>
              <a:defRPr u="none"/>
            </a:pPr>
            <a:r>
              <a:rPr lang="en-GB" sz="1800" u="none" dirty="0" smtClean="0">
                <a:solidFill>
                  <a:schemeClr val="tx1"/>
                </a:solidFill>
              </a:rPr>
              <a:t>www.</a:t>
            </a:r>
            <a:r>
              <a:rPr sz="1800" u="none" dirty="0" smtClean="0">
                <a:solidFill>
                  <a:schemeClr val="tx1"/>
                </a:solidFill>
              </a:rPr>
              <a:t>katagres.com</a:t>
            </a:r>
            <a:endParaRPr sz="1800" u="none" dirty="0">
              <a:solidFill>
                <a:schemeClr val="tx1"/>
              </a:solidFill>
              <a:hlinkClick r:id="rId2"/>
            </a:endParaRPr>
          </a:p>
        </p:txBody>
      </p:sp>
      <p:pic>
        <p:nvPicPr>
          <p:cNvPr id="6" name="Picture 5"/>
          <p:cNvPicPr>
            <a:picLocks noChangeAspect="1"/>
          </p:cNvPicPr>
          <p:nvPr/>
        </p:nvPicPr>
        <p:blipFill>
          <a:blip r:embed="rId3"/>
          <a:stretch>
            <a:fillRect/>
          </a:stretch>
        </p:blipFill>
        <p:spPr>
          <a:xfrm>
            <a:off x="3766545" y="41351"/>
            <a:ext cx="1946087" cy="888713"/>
          </a:xfrm>
          <a:prstGeom prst="rect">
            <a:avLst/>
          </a:prstGeom>
        </p:spPr>
      </p:pic>
      <p:pic>
        <p:nvPicPr>
          <p:cNvPr id="7" name="Picture 6" descr="ihpc.png"/>
          <p:cNvPicPr>
            <a:picLocks noChangeAspect="1"/>
          </p:cNvPicPr>
          <p:nvPr/>
        </p:nvPicPr>
        <p:blipFill rotWithShape="1">
          <a:blip r:embed="rId4">
            <a:extLst>
              <a:ext uri="{28A0092B-C50C-407E-A947-70E740481C1C}">
                <a14:useLocalDpi xmlns:a14="http://schemas.microsoft.com/office/drawing/2010/main" val="0"/>
              </a:ext>
            </a:extLst>
          </a:blip>
          <a:srcRect t="27451" b="21569"/>
          <a:stretch/>
        </p:blipFill>
        <p:spPr>
          <a:xfrm>
            <a:off x="506505" y="-14941"/>
            <a:ext cx="1987177" cy="1013071"/>
          </a:xfrm>
          <a:prstGeom prst="rect">
            <a:avLst/>
          </a:prstGeom>
        </p:spPr>
      </p:pic>
      <p:sp>
        <p:nvSpPr>
          <p:cNvPr id="9" name="TextBox 8"/>
          <p:cNvSpPr txBox="1"/>
          <p:nvPr/>
        </p:nvSpPr>
        <p:spPr>
          <a:xfrm>
            <a:off x="320985" y="6301756"/>
            <a:ext cx="3595418" cy="369332"/>
          </a:xfrm>
          <a:prstGeom prst="rect">
            <a:avLst/>
          </a:prstGeom>
          <a:noFill/>
        </p:spPr>
        <p:txBody>
          <a:bodyPr wrap="none" rtlCol="0">
            <a:spAutoFit/>
          </a:bodyPr>
          <a:lstStyle/>
          <a:p>
            <a:r>
              <a:rPr lang="en-US" sz="1800" dirty="0" smtClean="0">
                <a:solidFill>
                  <a:srgbClr val="575757"/>
                </a:solidFill>
              </a:rPr>
              <a:t>Email: kat_agres@ihpc.a-star.edu.sg</a:t>
            </a:r>
            <a:endParaRPr lang="en-US" sz="1800" dirty="0">
              <a:solidFill>
                <a:srgbClr val="575757"/>
              </a:solidFill>
            </a:endParaRPr>
          </a:p>
        </p:txBody>
      </p:sp>
      <p:cxnSp>
        <p:nvCxnSpPr>
          <p:cNvPr id="3" name="Straight Connector 2"/>
          <p:cNvCxnSpPr/>
          <p:nvPr/>
        </p:nvCxnSpPr>
        <p:spPr>
          <a:xfrm>
            <a:off x="725699" y="2826890"/>
            <a:ext cx="7960252" cy="27611"/>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rotWithShape="1">
          <a:blip r:embed="rId5"/>
          <a:srcRect t="12829" b="19246"/>
          <a:stretch/>
        </p:blipFill>
        <p:spPr>
          <a:xfrm>
            <a:off x="7286781" y="0"/>
            <a:ext cx="1469470" cy="998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3.png" descr="Shape 106"/>
          <p:cNvPicPr>
            <a:picLocks noChangeAspect="1"/>
          </p:cNvPicPr>
          <p:nvPr/>
        </p:nvPicPr>
        <p:blipFill>
          <a:blip r:embed="rId3">
            <a:extLst/>
          </a:blip>
          <a:stretch>
            <a:fillRect/>
          </a:stretch>
        </p:blipFill>
        <p:spPr>
          <a:xfrm>
            <a:off x="721303" y="2443506"/>
            <a:ext cx="7791704" cy="3756371"/>
          </a:xfrm>
          <a:prstGeom prst="rect">
            <a:avLst/>
          </a:prstGeom>
          <a:ln w="12700">
            <a:miter lim="400000"/>
          </a:ln>
        </p:spPr>
      </p:pic>
      <p:sp>
        <p:nvSpPr>
          <p:cNvPr id="144" name="Shape 144" descr="Shape 107"/>
          <p:cNvSpPr>
            <a:spLocks noGrp="1"/>
          </p:cNvSpPr>
          <p:nvPr>
            <p:ph type="title"/>
          </p:nvPr>
        </p:nvSpPr>
        <p:spPr>
          <a:xfrm>
            <a:off x="311699" y="118165"/>
            <a:ext cx="8520602" cy="763603"/>
          </a:xfrm>
          <a:prstGeom prst="rect">
            <a:avLst/>
          </a:prstGeom>
        </p:spPr>
        <p:txBody>
          <a:bodyPr>
            <a:noAutofit/>
          </a:bodyPr>
          <a:lstStyle>
            <a:lvl1pPr>
              <a:defRPr sz="2200"/>
            </a:lvl1pPr>
          </a:lstStyle>
          <a:p>
            <a:r>
              <a:rPr sz="2800" dirty="0"/>
              <a:t>Predicting the perceived difference between </a:t>
            </a:r>
            <a:r>
              <a:rPr sz="2800" dirty="0" smtClean="0"/>
              <a:t>melodies</a:t>
            </a:r>
            <a:endParaRPr sz="2800" dirty="0"/>
          </a:p>
        </p:txBody>
      </p:sp>
      <p:grpSp>
        <p:nvGrpSpPr>
          <p:cNvPr id="2" name="Group 1"/>
          <p:cNvGrpSpPr/>
          <p:nvPr/>
        </p:nvGrpSpPr>
        <p:grpSpPr>
          <a:xfrm>
            <a:off x="1175668" y="1150280"/>
            <a:ext cx="6801895" cy="1293226"/>
            <a:chOff x="1175668" y="1150280"/>
            <a:chExt cx="6801895" cy="1293226"/>
          </a:xfrm>
        </p:grpSpPr>
        <p:pic>
          <p:nvPicPr>
            <p:cNvPr id="142" name="image1.png" descr="Shape 105"/>
            <p:cNvPicPr>
              <a:picLocks noChangeAspect="1"/>
            </p:cNvPicPr>
            <p:nvPr/>
          </p:nvPicPr>
          <p:blipFill>
            <a:blip r:embed="rId4">
              <a:extLst/>
            </a:blip>
            <a:stretch>
              <a:fillRect/>
            </a:stretch>
          </p:blipFill>
          <p:spPr>
            <a:xfrm>
              <a:off x="1175668" y="1338453"/>
              <a:ext cx="6801895" cy="1105053"/>
            </a:xfrm>
            <a:prstGeom prst="rect">
              <a:avLst/>
            </a:prstGeom>
            <a:ln w="12700">
              <a:miter lim="400000"/>
            </a:ln>
          </p:spPr>
        </p:pic>
        <p:sp>
          <p:nvSpPr>
            <p:cNvPr id="6" name="TextBox 5">
              <a:extLst>
                <a:ext uri="{FF2B5EF4-FFF2-40B4-BE49-F238E27FC236}">
                  <a16:creationId xmlns:a16="http://schemas.microsoft.com/office/drawing/2014/main" xmlns="" id="{7A6315B9-BFF5-4761-A94F-90C0CEEB95F6}"/>
                </a:ext>
              </a:extLst>
            </p:cNvPr>
            <p:cNvSpPr txBox="1"/>
            <p:nvPr/>
          </p:nvSpPr>
          <p:spPr>
            <a:xfrm>
              <a:off x="1733324" y="1150280"/>
              <a:ext cx="2883831" cy="307777"/>
            </a:xfrm>
            <a:prstGeom prst="rect">
              <a:avLst/>
            </a:prstGeom>
            <a:noFill/>
          </p:spPr>
          <p:txBody>
            <a:bodyPr wrap="square" rtlCol="0">
              <a:spAutoFit/>
            </a:bodyPr>
            <a:lstStyle/>
            <a:p>
              <a:r>
                <a:rPr lang="da-DK" dirty="0"/>
                <a:t>0 </a:t>
              </a:r>
              <a:r>
                <a:rPr lang="da-DK" dirty="0" smtClean="0"/>
                <a:t>   </a:t>
              </a:r>
              <a:r>
                <a:rPr lang="da-DK" dirty="0"/>
                <a:t>1  2   3    4  5     6     7  8  9    10 11</a:t>
              </a:r>
              <a:endParaRPr lang="en-US" dirty="0"/>
            </a:p>
          </p:txBody>
        </p:sp>
        <p:sp>
          <p:nvSpPr>
            <p:cNvPr id="8" name="TextBox 7">
              <a:extLst>
                <a:ext uri="{FF2B5EF4-FFF2-40B4-BE49-F238E27FC236}">
                  <a16:creationId xmlns:a16="http://schemas.microsoft.com/office/drawing/2014/main" xmlns="" id="{7A6315B9-BFF5-4761-A94F-90C0CEEB95F6}"/>
                </a:ext>
              </a:extLst>
            </p:cNvPr>
            <p:cNvSpPr txBox="1"/>
            <p:nvPr/>
          </p:nvSpPr>
          <p:spPr>
            <a:xfrm>
              <a:off x="5093732" y="1150280"/>
              <a:ext cx="2883831" cy="307777"/>
            </a:xfrm>
            <a:prstGeom prst="rect">
              <a:avLst/>
            </a:prstGeom>
            <a:noFill/>
          </p:spPr>
          <p:txBody>
            <a:bodyPr wrap="square" rtlCol="0">
              <a:spAutoFit/>
            </a:bodyPr>
            <a:lstStyle/>
            <a:p>
              <a:r>
                <a:rPr lang="da-DK" dirty="0"/>
                <a:t>0 </a:t>
              </a:r>
              <a:r>
                <a:rPr lang="da-DK" dirty="0" smtClean="0"/>
                <a:t>   </a:t>
              </a:r>
              <a:r>
                <a:rPr lang="da-DK" dirty="0"/>
                <a:t>1  2   3    4  5     6     7  8  9    10 11</a:t>
              </a:r>
              <a:endParaRPr lang="en-US" dirty="0"/>
            </a:p>
          </p:txBody>
        </p:sp>
      </p:grpSp>
      <p:sp>
        <p:nvSpPr>
          <p:cNvPr id="3" name="Rectangle 2"/>
          <p:cNvSpPr/>
          <p:nvPr/>
        </p:nvSpPr>
        <p:spPr>
          <a:xfrm>
            <a:off x="694279" y="4931140"/>
            <a:ext cx="1129791" cy="351259"/>
          </a:xfrm>
          <a:prstGeom prst="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94279" y="5865918"/>
            <a:ext cx="1129791" cy="351259"/>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75668" y="1150280"/>
            <a:ext cx="6801895" cy="1293226"/>
            <a:chOff x="1175668" y="1150280"/>
            <a:chExt cx="6801895" cy="1293226"/>
          </a:xfrm>
        </p:grpSpPr>
        <p:pic>
          <p:nvPicPr>
            <p:cNvPr id="6" name="image1.png" descr="Shape 105"/>
            <p:cNvPicPr>
              <a:picLocks noChangeAspect="1"/>
            </p:cNvPicPr>
            <p:nvPr/>
          </p:nvPicPr>
          <p:blipFill>
            <a:blip r:embed="rId2">
              <a:extLst/>
            </a:blip>
            <a:stretch>
              <a:fillRect/>
            </a:stretch>
          </p:blipFill>
          <p:spPr>
            <a:xfrm>
              <a:off x="1175668" y="1338453"/>
              <a:ext cx="6801895" cy="1105053"/>
            </a:xfrm>
            <a:prstGeom prst="rect">
              <a:avLst/>
            </a:prstGeom>
            <a:ln w="12700">
              <a:miter lim="400000"/>
            </a:ln>
          </p:spPr>
        </p:pic>
        <p:sp>
          <p:nvSpPr>
            <p:cNvPr id="7" name="TextBox 6">
              <a:extLst>
                <a:ext uri="{FF2B5EF4-FFF2-40B4-BE49-F238E27FC236}">
                  <a16:creationId xmlns:a16="http://schemas.microsoft.com/office/drawing/2014/main" xmlns="" id="{7A6315B9-BFF5-4761-A94F-90C0CEEB95F6}"/>
                </a:ext>
              </a:extLst>
            </p:cNvPr>
            <p:cNvSpPr txBox="1"/>
            <p:nvPr/>
          </p:nvSpPr>
          <p:spPr>
            <a:xfrm>
              <a:off x="1733324" y="1150280"/>
              <a:ext cx="2883831" cy="307777"/>
            </a:xfrm>
            <a:prstGeom prst="rect">
              <a:avLst/>
            </a:prstGeom>
            <a:noFill/>
          </p:spPr>
          <p:txBody>
            <a:bodyPr wrap="square" rtlCol="0">
              <a:spAutoFit/>
            </a:bodyPr>
            <a:lstStyle/>
            <a:p>
              <a:r>
                <a:rPr lang="da-DK" dirty="0"/>
                <a:t>0 </a:t>
              </a:r>
              <a:r>
                <a:rPr lang="da-DK" dirty="0" smtClean="0"/>
                <a:t>   </a:t>
              </a:r>
              <a:r>
                <a:rPr lang="da-DK" dirty="0"/>
                <a:t>1  2   3    4  5     6     7  8  9    10 11</a:t>
              </a:r>
              <a:endParaRPr lang="en-US" dirty="0"/>
            </a:p>
          </p:txBody>
        </p:sp>
        <p:sp>
          <p:nvSpPr>
            <p:cNvPr id="8" name="TextBox 7">
              <a:extLst>
                <a:ext uri="{FF2B5EF4-FFF2-40B4-BE49-F238E27FC236}">
                  <a16:creationId xmlns:a16="http://schemas.microsoft.com/office/drawing/2014/main" xmlns="" id="{7A6315B9-BFF5-4761-A94F-90C0CEEB95F6}"/>
                </a:ext>
              </a:extLst>
            </p:cNvPr>
            <p:cNvSpPr txBox="1"/>
            <p:nvPr/>
          </p:nvSpPr>
          <p:spPr>
            <a:xfrm>
              <a:off x="5093732" y="1150280"/>
              <a:ext cx="2883831" cy="307777"/>
            </a:xfrm>
            <a:prstGeom prst="rect">
              <a:avLst/>
            </a:prstGeom>
            <a:noFill/>
          </p:spPr>
          <p:txBody>
            <a:bodyPr wrap="square" rtlCol="0">
              <a:spAutoFit/>
            </a:bodyPr>
            <a:lstStyle/>
            <a:p>
              <a:r>
                <a:rPr lang="da-DK" dirty="0"/>
                <a:t>0 </a:t>
              </a:r>
              <a:r>
                <a:rPr lang="da-DK" dirty="0" smtClean="0"/>
                <a:t>   </a:t>
              </a:r>
              <a:r>
                <a:rPr lang="da-DK" dirty="0"/>
                <a:t>1  2   3    4  5     6     7  8  9    10 11</a:t>
              </a:r>
              <a:endParaRPr lang="en-US" dirty="0"/>
            </a:p>
          </p:txBody>
        </p:sp>
      </p:grpSp>
      <p:sp>
        <p:nvSpPr>
          <p:cNvPr id="9" name="Shape 149" descr="Shape 113"/>
          <p:cNvSpPr>
            <a:spLocks noGrp="1"/>
          </p:cNvSpPr>
          <p:nvPr>
            <p:ph type="title"/>
          </p:nvPr>
        </p:nvSpPr>
        <p:spPr>
          <a:xfrm>
            <a:off x="311699" y="167300"/>
            <a:ext cx="8520602" cy="652401"/>
          </a:xfrm>
          <a:prstGeom prst="rect">
            <a:avLst/>
          </a:prstGeom>
        </p:spPr>
        <p:txBody>
          <a:bodyPr>
            <a:noAutofit/>
          </a:bodyPr>
          <a:lstStyle>
            <a:lvl1pPr defTabSz="694944">
              <a:defRPr sz="2128"/>
            </a:lvl1pPr>
          </a:lstStyle>
          <a:p>
            <a:r>
              <a:rPr lang="en-GB" sz="4400" dirty="0" smtClean="0"/>
              <a:t>Calculating </a:t>
            </a:r>
            <a:r>
              <a:rPr sz="4400" dirty="0" smtClean="0"/>
              <a:t>saliences</a:t>
            </a:r>
            <a:endParaRPr sz="4400" dirty="0"/>
          </a:p>
        </p:txBody>
      </p:sp>
      <p:pic>
        <p:nvPicPr>
          <p:cNvPr id="14" name="Picture 13" descr="Screen Shot 2018-07-24 at 22.37.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54" y="2443506"/>
            <a:ext cx="8520602" cy="4074171"/>
          </a:xfrm>
          <a:prstGeom prst="rect">
            <a:avLst/>
          </a:prstGeom>
        </p:spPr>
      </p:pic>
      <p:cxnSp>
        <p:nvCxnSpPr>
          <p:cNvPr id="13" name="Straight Connector 12"/>
          <p:cNvCxnSpPr/>
          <p:nvPr/>
        </p:nvCxnSpPr>
        <p:spPr>
          <a:xfrm>
            <a:off x="3695297" y="4632901"/>
            <a:ext cx="233089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07272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descr="Shape 126"/>
          <p:cNvSpPr>
            <a:spLocks noGrp="1"/>
          </p:cNvSpPr>
          <p:nvPr>
            <p:ph type="title"/>
          </p:nvPr>
        </p:nvSpPr>
        <p:spPr>
          <a:prstGeom prst="rect">
            <a:avLst/>
          </a:prstGeom>
        </p:spPr>
        <p:txBody>
          <a:bodyPr>
            <a:normAutofit/>
          </a:bodyPr>
          <a:lstStyle>
            <a:lvl1pPr defTabSz="877823">
              <a:defRPr sz="2688"/>
            </a:lvl1pPr>
          </a:lstStyle>
          <a:p>
            <a:r>
              <a:rPr sz="4400" dirty="0"/>
              <a:t>Results</a:t>
            </a:r>
          </a:p>
        </p:txBody>
      </p:sp>
      <p:sp>
        <p:nvSpPr>
          <p:cNvPr id="157" name="Shape 157" descr="Shape 125"/>
          <p:cNvSpPr>
            <a:spLocks noGrp="1"/>
          </p:cNvSpPr>
          <p:nvPr>
            <p:ph type="body" idx="1"/>
          </p:nvPr>
        </p:nvSpPr>
        <p:spPr>
          <a:xfrm>
            <a:off x="190093" y="1406345"/>
            <a:ext cx="8832301" cy="4293601"/>
          </a:xfrm>
          <a:prstGeom prst="rect">
            <a:avLst/>
          </a:prstGeom>
        </p:spPr>
        <p:txBody>
          <a:bodyPr>
            <a:noAutofit/>
          </a:bodyPr>
          <a:lstStyle/>
          <a:p>
            <a:pPr>
              <a:defRPr>
                <a:latin typeface="Courier New"/>
                <a:ea typeface="Courier New"/>
                <a:cs typeface="Courier New"/>
                <a:sym typeface="Courier New"/>
              </a:defRPr>
            </a:pPr>
            <a:r>
              <a:rPr sz="2000" b="1" dirty="0"/>
              <a:t>Tonal instability</a:t>
            </a:r>
            <a:r>
              <a:rPr sz="2000" dirty="0">
                <a:latin typeface="+mj-lt"/>
                <a:ea typeface="+mj-ea"/>
                <a:cs typeface="+mj-cs"/>
                <a:sym typeface="Arial"/>
              </a:rPr>
              <a:t> </a:t>
            </a:r>
            <a:r>
              <a:rPr sz="2000" i="1" dirty="0">
                <a:latin typeface="+mj-lt"/>
                <a:ea typeface="+mj-ea"/>
                <a:cs typeface="+mj-cs"/>
                <a:sym typeface="Arial"/>
              </a:rPr>
              <a:t>in the comparison melody </a:t>
            </a:r>
            <a:r>
              <a:rPr lang="en-GB" sz="2000" i="1" dirty="0" smtClean="0">
                <a:latin typeface="+mj-lt"/>
                <a:ea typeface="+mj-ea"/>
                <a:cs typeface="+mj-cs"/>
                <a:sym typeface="Arial"/>
              </a:rPr>
              <a:t>was</a:t>
            </a:r>
            <a:r>
              <a:rPr sz="2000" i="1" dirty="0" smtClean="0">
                <a:latin typeface="+mj-lt"/>
                <a:ea typeface="+mj-ea"/>
                <a:cs typeface="+mj-cs"/>
                <a:sym typeface="Arial"/>
              </a:rPr>
              <a:t> </a:t>
            </a:r>
            <a:r>
              <a:rPr sz="2000" i="1" dirty="0">
                <a:latin typeface="+mj-lt"/>
                <a:ea typeface="+mj-ea"/>
                <a:cs typeface="+mj-cs"/>
                <a:sym typeface="Arial"/>
              </a:rPr>
              <a:t>the largest, most reliable predictor of ChDet performance for both musicians and non-musicians</a:t>
            </a:r>
          </a:p>
          <a:p>
            <a:pPr marL="939800" lvl="1" indent="-342900">
              <a:buSzPts val="1400"/>
              <a:buFont typeface="Arial"/>
              <a:buChar char="•"/>
              <a:defRPr sz="1400"/>
            </a:pPr>
            <a:r>
              <a:rPr sz="2000" dirty="0"/>
              <a:t>Due to the salience of non-diatonic tones in otherwise diatonic contexts, e.g. temporal asymmetry effects </a:t>
            </a:r>
            <a:r>
              <a:rPr sz="1600" dirty="0"/>
              <a:t>(Krumhansl, 1990)</a:t>
            </a:r>
          </a:p>
          <a:p>
            <a:pPr>
              <a:spcBef>
                <a:spcPts val="1200"/>
              </a:spcBef>
              <a:defRPr>
                <a:latin typeface="Courier New"/>
                <a:ea typeface="Courier New"/>
                <a:cs typeface="Courier New"/>
                <a:sym typeface="Courier New"/>
              </a:defRPr>
            </a:pPr>
            <a:r>
              <a:rPr sz="2000" b="1" dirty="0"/>
              <a:t>Note duration</a:t>
            </a:r>
            <a:r>
              <a:rPr sz="2000" b="1" dirty="0">
                <a:latin typeface="+mj-lt"/>
                <a:ea typeface="+mj-ea"/>
                <a:cs typeface="+mj-cs"/>
                <a:sym typeface="Arial"/>
              </a:rPr>
              <a:t> </a:t>
            </a:r>
            <a:r>
              <a:rPr sz="2000" dirty="0">
                <a:latin typeface="+mj-lt"/>
                <a:ea typeface="+mj-ea"/>
                <a:cs typeface="+mj-cs"/>
                <a:sym typeface="Arial"/>
              </a:rPr>
              <a:t>and </a:t>
            </a:r>
            <a:r>
              <a:rPr sz="2000" b="1" dirty="0"/>
              <a:t>Tonal stability</a:t>
            </a:r>
            <a:r>
              <a:rPr sz="2000" b="1" dirty="0">
                <a:latin typeface="+mj-lt"/>
                <a:ea typeface="+mj-ea"/>
                <a:cs typeface="+mj-cs"/>
                <a:sym typeface="Arial"/>
              </a:rPr>
              <a:t> </a:t>
            </a:r>
            <a:r>
              <a:rPr sz="2000" dirty="0">
                <a:latin typeface="+mj-lt"/>
                <a:ea typeface="+mj-ea"/>
                <a:cs typeface="+mj-cs"/>
                <a:sym typeface="Arial"/>
              </a:rPr>
              <a:t>in the first melody </a:t>
            </a:r>
          </a:p>
          <a:p>
            <a:pPr>
              <a:spcBef>
                <a:spcPts val="1200"/>
              </a:spcBef>
            </a:pPr>
            <a:r>
              <a:rPr sz="2000" dirty="0"/>
              <a:t>For musicians only</a:t>
            </a:r>
            <a:r>
              <a:rPr sz="2000" dirty="0" smtClean="0"/>
              <a:t>:</a:t>
            </a:r>
            <a:r>
              <a:rPr lang="en-GB" sz="2000" dirty="0" smtClean="0"/>
              <a:t> </a:t>
            </a:r>
            <a:r>
              <a:rPr sz="2000" dirty="0" smtClean="0"/>
              <a:t> </a:t>
            </a:r>
            <a:r>
              <a:rPr sz="2000" b="1" dirty="0">
                <a:latin typeface="Courier New"/>
                <a:ea typeface="Courier New"/>
                <a:cs typeface="Courier New"/>
                <a:sym typeface="Courier New"/>
              </a:rPr>
              <a:t>Tonal instability</a:t>
            </a:r>
            <a:r>
              <a:rPr sz="2000" b="1" dirty="0"/>
              <a:t> </a:t>
            </a:r>
            <a:r>
              <a:rPr sz="2000" dirty="0"/>
              <a:t>in the first melody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descr="Shape 132"/>
          <p:cNvSpPr>
            <a:spLocks noGrp="1"/>
          </p:cNvSpPr>
          <p:nvPr>
            <p:ph type="title"/>
          </p:nvPr>
        </p:nvSpPr>
        <p:spPr>
          <a:prstGeom prst="rect">
            <a:avLst/>
          </a:prstGeom>
        </p:spPr>
        <p:txBody>
          <a:bodyPr>
            <a:normAutofit/>
          </a:bodyPr>
          <a:lstStyle>
            <a:lvl1pPr defTabSz="877823">
              <a:defRPr sz="2688"/>
            </a:lvl1pPr>
          </a:lstStyle>
          <a:p>
            <a:r>
              <a:rPr sz="4400" dirty="0"/>
              <a:t>Results</a:t>
            </a:r>
          </a:p>
        </p:txBody>
      </p:sp>
      <p:sp>
        <p:nvSpPr>
          <p:cNvPr id="160" name="Shape 160" descr="Shape 131"/>
          <p:cNvSpPr>
            <a:spLocks noGrp="1"/>
          </p:cNvSpPr>
          <p:nvPr>
            <p:ph type="body" idx="1"/>
          </p:nvPr>
        </p:nvSpPr>
        <p:spPr>
          <a:xfrm>
            <a:off x="457200" y="1384683"/>
            <a:ext cx="8446968" cy="2438639"/>
          </a:xfrm>
          <a:prstGeom prst="rect">
            <a:avLst/>
          </a:prstGeom>
        </p:spPr>
        <p:txBody>
          <a:bodyPr>
            <a:normAutofit/>
          </a:bodyPr>
          <a:lstStyle/>
          <a:p>
            <a:r>
              <a:rPr sz="2900" dirty="0"/>
              <a:t>Modelled </a:t>
            </a:r>
            <a:r>
              <a:rPr sz="2900" dirty="0">
                <a:solidFill>
                  <a:srgbClr val="0000FF"/>
                </a:solidFill>
              </a:rPr>
              <a:t>non-musicians</a:t>
            </a:r>
            <a:r>
              <a:rPr sz="2900" dirty="0"/>
              <a:t>’ performance with a correlation of R</a:t>
            </a:r>
            <a:r>
              <a:rPr sz="2900" baseline="30000" dirty="0"/>
              <a:t>2</a:t>
            </a:r>
            <a:r>
              <a:rPr sz="2900" dirty="0"/>
              <a:t> = 0.51 (Exp 1) and R</a:t>
            </a:r>
            <a:r>
              <a:rPr sz="2900" baseline="30000" dirty="0"/>
              <a:t>2</a:t>
            </a:r>
            <a:r>
              <a:rPr sz="2900" dirty="0"/>
              <a:t> = 0.55 (Exp 2)</a:t>
            </a:r>
          </a:p>
          <a:p>
            <a:pPr>
              <a:spcBef>
                <a:spcPts val="1600"/>
              </a:spcBef>
            </a:pPr>
            <a:r>
              <a:rPr sz="2900" dirty="0"/>
              <a:t>Modelled </a:t>
            </a:r>
            <a:r>
              <a:rPr sz="2900" dirty="0">
                <a:solidFill>
                  <a:srgbClr val="0000FF"/>
                </a:solidFill>
              </a:rPr>
              <a:t>musicians</a:t>
            </a:r>
            <a:r>
              <a:rPr sz="2900" dirty="0"/>
              <a:t>’ performance with a correlation of R</a:t>
            </a:r>
            <a:r>
              <a:rPr sz="2900" baseline="30000" dirty="0"/>
              <a:t>2</a:t>
            </a:r>
            <a:r>
              <a:rPr sz="2900" dirty="0"/>
              <a:t> = 0.58 (Exp 1) and R</a:t>
            </a:r>
            <a:r>
              <a:rPr sz="2900" baseline="30000" dirty="0"/>
              <a:t>2</a:t>
            </a:r>
            <a:r>
              <a:rPr sz="2900" dirty="0"/>
              <a:t> = 0.65 (Exp 2)</a:t>
            </a:r>
          </a:p>
        </p:txBody>
      </p:sp>
      <p:sp>
        <p:nvSpPr>
          <p:cNvPr id="162" name="Shape 162" descr="Shape 133"/>
          <p:cNvSpPr/>
          <p:nvPr/>
        </p:nvSpPr>
        <p:spPr>
          <a:xfrm>
            <a:off x="2155522" y="6289951"/>
            <a:ext cx="4829994" cy="461633"/>
          </a:xfrm>
          <a:prstGeom prst="rect">
            <a:avLst/>
          </a:prstGeom>
          <a:ln w="12700">
            <a:miter lim="400000"/>
          </a:ln>
          <a:extLst>
            <a:ext uri="{C572A759-6A51-4108-AA02-DFA0A04FC94B}">
              <ma14:wrappingTextBoxFlag xmlns:ma14="http://schemas.microsoft.com/office/mac/drawingml/2011/main" val="1"/>
            </a:ext>
          </a:extLst>
        </p:spPr>
        <p:txBody>
          <a:bodyPr wrap="square" lIns="91424" tIns="91424" rIns="91424" bIns="91424">
            <a:spAutoFit/>
          </a:bodyPr>
          <a:lstStyle/>
          <a:p>
            <a:pPr>
              <a:lnSpc>
                <a:spcPct val="115000"/>
              </a:lnSpc>
              <a:spcBef>
                <a:spcPts val="1600"/>
              </a:spcBef>
              <a:defRPr>
                <a:solidFill>
                  <a:schemeClr val="accent2">
                    <a:lumOff val="21764"/>
                  </a:schemeClr>
                </a:solidFill>
              </a:defRPr>
            </a:pPr>
            <a:r>
              <a:rPr sz="1600" dirty="0">
                <a:solidFill>
                  <a:srgbClr val="FF6600"/>
                </a:solidFill>
              </a:rPr>
              <a:t>All correlations were at a significance level of </a:t>
            </a:r>
            <a:r>
              <a:rPr sz="1600" i="1" dirty="0">
                <a:solidFill>
                  <a:srgbClr val="FF6600"/>
                </a:solidFill>
              </a:rPr>
              <a:t>p</a:t>
            </a:r>
            <a:r>
              <a:rPr sz="1600" dirty="0">
                <a:solidFill>
                  <a:srgbClr val="FF6600"/>
                </a:solidFill>
              </a:rPr>
              <a:t> &lt; 0.001</a:t>
            </a:r>
          </a:p>
        </p:txBody>
      </p:sp>
      <p:pic>
        <p:nvPicPr>
          <p:cNvPr id="2" name="Picture 1"/>
          <p:cNvPicPr>
            <a:picLocks noChangeAspect="1"/>
          </p:cNvPicPr>
          <p:nvPr/>
        </p:nvPicPr>
        <p:blipFill>
          <a:blip r:embed="rId2"/>
          <a:stretch>
            <a:fillRect/>
          </a:stretch>
        </p:blipFill>
        <p:spPr>
          <a:xfrm>
            <a:off x="3331414" y="3691674"/>
            <a:ext cx="2463178" cy="2463178"/>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descr="Shape 138"/>
          <p:cNvSpPr>
            <a:spLocks noGrp="1"/>
          </p:cNvSpPr>
          <p:nvPr>
            <p:ph type="title"/>
          </p:nvPr>
        </p:nvSpPr>
        <p:spPr>
          <a:xfrm>
            <a:off x="148628" y="0"/>
            <a:ext cx="8892138" cy="972154"/>
          </a:xfrm>
          <a:prstGeom prst="rect">
            <a:avLst/>
          </a:prstGeom>
        </p:spPr>
        <p:txBody>
          <a:bodyPr>
            <a:noAutofit/>
          </a:bodyPr>
          <a:lstStyle>
            <a:lvl1pPr>
              <a:defRPr sz="2600"/>
            </a:lvl1pPr>
          </a:lstStyle>
          <a:p>
            <a:r>
              <a:rPr sz="2800" dirty="0"/>
              <a:t>Exp 1: Top ten weighting combinations for non-musicians</a:t>
            </a:r>
          </a:p>
        </p:txBody>
      </p:sp>
      <p:pic>
        <p:nvPicPr>
          <p:cNvPr id="165" name="image5.png" descr="Shape 139"/>
          <p:cNvPicPr>
            <a:picLocks noChangeAspect="1"/>
          </p:cNvPicPr>
          <p:nvPr/>
        </p:nvPicPr>
        <p:blipFill>
          <a:blip r:embed="rId2">
            <a:extLst/>
          </a:blip>
          <a:stretch>
            <a:fillRect/>
          </a:stretch>
        </p:blipFill>
        <p:spPr>
          <a:xfrm>
            <a:off x="256721" y="1337267"/>
            <a:ext cx="8635417" cy="5033823"/>
          </a:xfrm>
          <a:prstGeom prst="rect">
            <a:avLst/>
          </a:prstGeom>
          <a:ln w="12700">
            <a:miter lim="400000"/>
          </a:ln>
        </p:spPr>
      </p:pic>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age6.png" descr="Shape 145"/>
          <p:cNvPicPr>
            <a:picLocks noChangeAspect="1"/>
          </p:cNvPicPr>
          <p:nvPr/>
        </p:nvPicPr>
        <p:blipFill>
          <a:blip r:embed="rId2">
            <a:extLst/>
          </a:blip>
          <a:stretch>
            <a:fillRect/>
          </a:stretch>
        </p:blipFill>
        <p:spPr>
          <a:xfrm>
            <a:off x="152400" y="1560166"/>
            <a:ext cx="8839198" cy="4589537"/>
          </a:xfrm>
          <a:prstGeom prst="rect">
            <a:avLst/>
          </a:prstGeom>
          <a:ln w="12700">
            <a:miter lim="400000"/>
          </a:ln>
        </p:spPr>
      </p:pic>
      <p:sp>
        <p:nvSpPr>
          <p:cNvPr id="5" name="Shape 164" descr="Shape 138"/>
          <p:cNvSpPr txBox="1">
            <a:spLocks/>
          </p:cNvSpPr>
          <p:nvPr/>
        </p:nvSpPr>
        <p:spPr>
          <a:xfrm>
            <a:off x="148628" y="0"/>
            <a:ext cx="8892138" cy="972154"/>
          </a:xfrm>
          <a:prstGeom prst="rect">
            <a:avLst/>
          </a:prstGeom>
        </p:spPr>
        <p:txBody>
          <a:bodyPr vert="horz" lIns="91440" tIns="45720" rIns="91440" bIns="45720" rtlCol="0" anchor="ctr">
            <a:noAutofit/>
          </a:bodyPr>
          <a:lstStyle>
            <a:lvl1pPr algn="l" defTabSz="457200" rtl="0" eaLnBrk="1" latinLnBrk="0" hangingPunct="1">
              <a:spcBef>
                <a:spcPct val="0"/>
              </a:spcBef>
              <a:buNone/>
              <a:defRPr sz="2600" kern="1200">
                <a:solidFill>
                  <a:schemeClr val="tx1"/>
                </a:solidFill>
                <a:latin typeface="+mj-lt"/>
                <a:ea typeface="+mj-ea"/>
                <a:cs typeface="+mj-cs"/>
              </a:defRPr>
            </a:lvl1pPr>
          </a:lstStyle>
          <a:p>
            <a:r>
              <a:rPr lang="en-US" sz="2800" dirty="0" err="1" smtClean="0"/>
              <a:t>Exp</a:t>
            </a:r>
            <a:r>
              <a:rPr lang="en-US" sz="2800" dirty="0" smtClean="0"/>
              <a:t> 1: Top ten weighting combinations for musicians</a:t>
            </a:r>
            <a:endParaRPr lang="en-US" sz="2800" dirty="0"/>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8.png" descr="Shape 151"/>
          <p:cNvPicPr>
            <a:picLocks noChangeAspect="1"/>
          </p:cNvPicPr>
          <p:nvPr/>
        </p:nvPicPr>
        <p:blipFill>
          <a:blip r:embed="rId2">
            <a:extLst/>
          </a:blip>
          <a:stretch>
            <a:fillRect/>
          </a:stretch>
        </p:blipFill>
        <p:spPr>
          <a:xfrm>
            <a:off x="152401" y="1560166"/>
            <a:ext cx="8839201" cy="4466231"/>
          </a:xfrm>
          <a:prstGeom prst="rect">
            <a:avLst/>
          </a:prstGeom>
          <a:ln w="12700">
            <a:miter lim="400000"/>
          </a:ln>
        </p:spPr>
      </p:pic>
      <p:sp>
        <p:nvSpPr>
          <p:cNvPr id="5" name="Shape 164" descr="Shape 138"/>
          <p:cNvSpPr>
            <a:spLocks noGrp="1"/>
          </p:cNvSpPr>
          <p:nvPr>
            <p:ph type="title"/>
          </p:nvPr>
        </p:nvSpPr>
        <p:spPr>
          <a:xfrm>
            <a:off x="148628" y="0"/>
            <a:ext cx="8892138" cy="972154"/>
          </a:xfrm>
          <a:prstGeom prst="rect">
            <a:avLst/>
          </a:prstGeom>
        </p:spPr>
        <p:txBody>
          <a:bodyPr>
            <a:noAutofit/>
          </a:bodyPr>
          <a:lstStyle>
            <a:lvl1pPr>
              <a:defRPr sz="2600"/>
            </a:lvl1pPr>
          </a:lstStyle>
          <a:p>
            <a:r>
              <a:rPr sz="2800" dirty="0"/>
              <a:t>Exp </a:t>
            </a:r>
            <a:r>
              <a:rPr lang="en-GB" sz="2800" dirty="0" smtClean="0"/>
              <a:t>2</a:t>
            </a:r>
            <a:r>
              <a:rPr sz="2800" dirty="0" smtClean="0"/>
              <a:t>: </a:t>
            </a:r>
            <a:r>
              <a:rPr sz="2800" dirty="0"/>
              <a:t>Top ten weighting combinations for non-musicians</a:t>
            </a:r>
          </a:p>
        </p:txBody>
      </p:sp>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image9.png" descr="Shape 157"/>
          <p:cNvPicPr>
            <a:picLocks noChangeAspect="1"/>
          </p:cNvPicPr>
          <p:nvPr/>
        </p:nvPicPr>
        <p:blipFill>
          <a:blip r:embed="rId2">
            <a:extLst/>
          </a:blip>
          <a:stretch>
            <a:fillRect/>
          </a:stretch>
        </p:blipFill>
        <p:spPr>
          <a:xfrm>
            <a:off x="152400" y="1560165"/>
            <a:ext cx="8839198" cy="4690944"/>
          </a:xfrm>
          <a:prstGeom prst="rect">
            <a:avLst/>
          </a:prstGeom>
          <a:ln w="12700">
            <a:miter lim="400000"/>
          </a:ln>
        </p:spPr>
      </p:pic>
      <p:sp>
        <p:nvSpPr>
          <p:cNvPr id="5" name="Shape 164" descr="Shape 138"/>
          <p:cNvSpPr>
            <a:spLocks noGrp="1"/>
          </p:cNvSpPr>
          <p:nvPr>
            <p:ph type="title"/>
          </p:nvPr>
        </p:nvSpPr>
        <p:spPr>
          <a:xfrm>
            <a:off x="148628" y="0"/>
            <a:ext cx="8892138" cy="972154"/>
          </a:xfrm>
          <a:prstGeom prst="rect">
            <a:avLst/>
          </a:prstGeom>
        </p:spPr>
        <p:txBody>
          <a:bodyPr>
            <a:noAutofit/>
          </a:bodyPr>
          <a:lstStyle>
            <a:lvl1pPr>
              <a:defRPr sz="2600"/>
            </a:lvl1pPr>
          </a:lstStyle>
          <a:p>
            <a:r>
              <a:rPr sz="2800" dirty="0"/>
              <a:t>Exp </a:t>
            </a:r>
            <a:r>
              <a:rPr lang="en-GB" sz="2800" dirty="0" smtClean="0"/>
              <a:t>2</a:t>
            </a:r>
            <a:r>
              <a:rPr sz="2800" dirty="0" smtClean="0"/>
              <a:t>: </a:t>
            </a:r>
            <a:r>
              <a:rPr sz="2800" dirty="0"/>
              <a:t>Top ten weighting combinations for </a:t>
            </a:r>
            <a:r>
              <a:rPr sz="2800" dirty="0" smtClean="0"/>
              <a:t>musicians</a:t>
            </a:r>
            <a:endParaRPr sz="2800" dirty="0"/>
          </a:p>
        </p:txBody>
      </p:sp>
    </p:spTree>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image7.png" descr="Shape 163"/>
          <p:cNvPicPr>
            <a:picLocks noChangeAspect="1"/>
          </p:cNvPicPr>
          <p:nvPr/>
        </p:nvPicPr>
        <p:blipFill>
          <a:blip r:embed="rId2">
            <a:extLst/>
          </a:blip>
          <a:stretch>
            <a:fillRect/>
          </a:stretch>
        </p:blipFill>
        <p:spPr>
          <a:xfrm>
            <a:off x="1811059" y="1471829"/>
            <a:ext cx="5498736" cy="2739802"/>
          </a:xfrm>
          <a:prstGeom prst="rect">
            <a:avLst/>
          </a:prstGeom>
          <a:ln w="12700">
            <a:miter lim="400000"/>
          </a:ln>
        </p:spPr>
      </p:pic>
      <p:sp>
        <p:nvSpPr>
          <p:cNvPr id="6" name="Shape 180" descr="Shape 169"/>
          <p:cNvSpPr>
            <a:spLocks noGrp="1"/>
          </p:cNvSpPr>
          <p:nvPr>
            <p:ph type="title"/>
          </p:nvPr>
        </p:nvSpPr>
        <p:spPr>
          <a:xfrm>
            <a:off x="457200" y="0"/>
            <a:ext cx="8229600" cy="972154"/>
          </a:xfrm>
          <a:prstGeom prst="rect">
            <a:avLst/>
          </a:prstGeom>
        </p:spPr>
        <p:txBody>
          <a:bodyPr>
            <a:normAutofit/>
          </a:bodyPr>
          <a:lstStyle>
            <a:lvl1pPr defTabSz="877823">
              <a:defRPr sz="2688"/>
            </a:lvl1pPr>
          </a:lstStyle>
          <a:p>
            <a:r>
              <a:rPr sz="3800" dirty="0" smtClean="0"/>
              <a:t>Conclusions</a:t>
            </a:r>
            <a:r>
              <a:rPr lang="en-GB" sz="3800" dirty="0" smtClean="0"/>
              <a:t>: Overview of findings</a:t>
            </a:r>
            <a:endParaRPr sz="3800" dirty="0"/>
          </a:p>
        </p:txBody>
      </p:sp>
      <p:sp>
        <p:nvSpPr>
          <p:cNvPr id="3" name="TextBox 2"/>
          <p:cNvSpPr txBox="1"/>
          <p:nvPr/>
        </p:nvSpPr>
        <p:spPr>
          <a:xfrm>
            <a:off x="1153007" y="4506320"/>
            <a:ext cx="7073769" cy="1569660"/>
          </a:xfrm>
          <a:prstGeom prst="rect">
            <a:avLst/>
          </a:prstGeom>
          <a:noFill/>
        </p:spPr>
        <p:txBody>
          <a:bodyPr wrap="square" rtlCol="0">
            <a:spAutoFit/>
          </a:bodyPr>
          <a:lstStyle/>
          <a:p>
            <a:r>
              <a:rPr lang="en-US" sz="2400" dirty="0" smtClean="0"/>
              <a:t>Tonal instability (</a:t>
            </a:r>
            <a:r>
              <a:rPr lang="en-US" sz="2400" b="1" dirty="0" smtClean="0"/>
              <a:t>i</a:t>
            </a:r>
            <a:r>
              <a:rPr lang="en-US" sz="2400" b="1" baseline="-25000" dirty="0" smtClean="0"/>
              <a:t>2</a:t>
            </a:r>
            <a:r>
              <a:rPr lang="en-US" sz="2400" dirty="0" smtClean="0"/>
              <a:t>) of the second melody the largest predictor of </a:t>
            </a:r>
            <a:r>
              <a:rPr lang="en-US" sz="2400" dirty="0" err="1" smtClean="0"/>
              <a:t>ChDet</a:t>
            </a:r>
            <a:r>
              <a:rPr lang="en-US" sz="2400" dirty="0" smtClean="0"/>
              <a:t>, followed by </a:t>
            </a:r>
            <a:r>
              <a:rPr lang="en-US" sz="2400" dirty="0"/>
              <a:t>duration</a:t>
            </a:r>
            <a:r>
              <a:rPr lang="en-US" sz="2400" dirty="0" smtClean="0"/>
              <a:t> (</a:t>
            </a:r>
            <a:r>
              <a:rPr lang="en-US" sz="2400" b="1" dirty="0" smtClean="0"/>
              <a:t>d</a:t>
            </a:r>
            <a:r>
              <a:rPr lang="en-US" sz="2400" dirty="0" smtClean="0"/>
              <a:t>), and tonal stability (</a:t>
            </a:r>
            <a:r>
              <a:rPr lang="en-US" sz="2400" b="1" dirty="0" smtClean="0"/>
              <a:t>t</a:t>
            </a:r>
            <a:r>
              <a:rPr lang="en-US" sz="2400" dirty="0" smtClean="0"/>
              <a:t>). </a:t>
            </a:r>
            <a:r>
              <a:rPr lang="en-US" sz="2400" dirty="0"/>
              <a:t>Tonal instability (</a:t>
            </a:r>
            <a:r>
              <a:rPr lang="en-US" sz="2400" b="1" dirty="0" smtClean="0"/>
              <a:t>i</a:t>
            </a:r>
            <a:r>
              <a:rPr lang="en-US" sz="2400" b="1" baseline="-25000" dirty="0" smtClean="0"/>
              <a:t>1</a:t>
            </a:r>
            <a:r>
              <a:rPr lang="en-US" sz="2400" dirty="0" smtClean="0"/>
              <a:t>) </a:t>
            </a:r>
            <a:r>
              <a:rPr lang="en-US" sz="2400" dirty="0"/>
              <a:t>of the </a:t>
            </a:r>
            <a:r>
              <a:rPr lang="en-US" sz="2400" dirty="0" smtClean="0"/>
              <a:t>first melody also had some effect for musicians.</a:t>
            </a:r>
            <a:endParaRPr lang="en-US" sz="2400" dirty="0"/>
          </a:p>
        </p:txBody>
      </p:sp>
      <p:sp>
        <p:nvSpPr>
          <p:cNvPr id="4" name="Rectangle 3"/>
          <p:cNvSpPr/>
          <p:nvPr/>
        </p:nvSpPr>
        <p:spPr>
          <a:xfrm>
            <a:off x="5861845" y="3706229"/>
            <a:ext cx="466320" cy="505402"/>
          </a:xfrm>
          <a:prstGeom prst="rect">
            <a:avLst/>
          </a:prstGeom>
          <a:solidFill>
            <a:srgbClr val="FAC090"/>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861845" y="3200827"/>
            <a:ext cx="466320" cy="505402"/>
          </a:xfrm>
          <a:prstGeom prst="rect">
            <a:avLst/>
          </a:prstGeom>
          <a:solidFill>
            <a:srgbClr val="FAC090"/>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368215" y="3706229"/>
            <a:ext cx="466320" cy="505402"/>
          </a:xfrm>
          <a:prstGeom prst="rect">
            <a:avLst/>
          </a:prstGeom>
          <a:solidFill>
            <a:srgbClr val="FAC090"/>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descr="Shape 169"/>
          <p:cNvSpPr>
            <a:spLocks noGrp="1"/>
          </p:cNvSpPr>
          <p:nvPr>
            <p:ph type="title"/>
          </p:nvPr>
        </p:nvSpPr>
        <p:spPr>
          <a:prstGeom prst="rect">
            <a:avLst/>
          </a:prstGeom>
        </p:spPr>
        <p:txBody>
          <a:bodyPr>
            <a:normAutofit/>
          </a:bodyPr>
          <a:lstStyle>
            <a:lvl1pPr defTabSz="877823">
              <a:defRPr sz="2688"/>
            </a:lvl1pPr>
          </a:lstStyle>
          <a:p>
            <a:r>
              <a:rPr sz="3800" dirty="0"/>
              <a:t>Conclusions</a:t>
            </a:r>
          </a:p>
        </p:txBody>
      </p:sp>
      <p:sp>
        <p:nvSpPr>
          <p:cNvPr id="179" name="Shape 179" descr="Shape 168"/>
          <p:cNvSpPr>
            <a:spLocks noGrp="1"/>
          </p:cNvSpPr>
          <p:nvPr>
            <p:ph type="body" idx="1"/>
          </p:nvPr>
        </p:nvSpPr>
        <p:spPr>
          <a:xfrm>
            <a:off x="311699" y="1423744"/>
            <a:ext cx="8520602" cy="4432368"/>
          </a:xfrm>
          <a:prstGeom prst="rect">
            <a:avLst/>
          </a:prstGeom>
        </p:spPr>
        <p:txBody>
          <a:bodyPr>
            <a:normAutofit fontScale="85000" lnSpcReduction="10000"/>
          </a:bodyPr>
          <a:lstStyle/>
          <a:p>
            <a:r>
              <a:rPr lang="en-GB" dirty="0" smtClean="0"/>
              <a:t>Used a </a:t>
            </a:r>
            <a:r>
              <a:rPr dirty="0" smtClean="0"/>
              <a:t>linear </a:t>
            </a:r>
            <a:r>
              <a:rPr dirty="0"/>
              <a:t>combination of rhythmic and tonal features </a:t>
            </a:r>
            <a:r>
              <a:rPr lang="en-GB" dirty="0" smtClean="0"/>
              <a:t>to</a:t>
            </a:r>
            <a:r>
              <a:rPr dirty="0" smtClean="0"/>
              <a:t> </a:t>
            </a:r>
            <a:r>
              <a:rPr lang="en-GB" dirty="0" smtClean="0"/>
              <a:t>predict </a:t>
            </a:r>
            <a:r>
              <a:rPr dirty="0" smtClean="0"/>
              <a:t>listeners</a:t>
            </a:r>
            <a:r>
              <a:rPr dirty="0"/>
              <a:t>’ ability to detect tone changes in pairs of brief </a:t>
            </a:r>
            <a:r>
              <a:rPr dirty="0" smtClean="0"/>
              <a:t>melodies </a:t>
            </a:r>
            <a:endParaRPr dirty="0"/>
          </a:p>
          <a:p>
            <a:pPr>
              <a:spcBef>
                <a:spcPts val="1600"/>
              </a:spcBef>
            </a:pPr>
            <a:r>
              <a:rPr lang="en-GB" dirty="0" smtClean="0"/>
              <a:t>Most</a:t>
            </a:r>
            <a:r>
              <a:rPr dirty="0" smtClean="0"/>
              <a:t> </a:t>
            </a:r>
            <a:r>
              <a:rPr dirty="0"/>
              <a:t>important factor for </a:t>
            </a:r>
            <a:r>
              <a:rPr dirty="0" smtClean="0"/>
              <a:t>musicians </a:t>
            </a:r>
            <a:r>
              <a:rPr dirty="0"/>
              <a:t>and non-</a:t>
            </a:r>
            <a:r>
              <a:rPr dirty="0" smtClean="0"/>
              <a:t>musicians</a:t>
            </a:r>
            <a:r>
              <a:rPr lang="en-GB" dirty="0" smtClean="0"/>
              <a:t>: </a:t>
            </a:r>
            <a:r>
              <a:rPr dirty="0" smtClean="0">
                <a:solidFill>
                  <a:srgbClr val="0000FF"/>
                </a:solidFill>
              </a:rPr>
              <a:t>tonal </a:t>
            </a:r>
            <a:r>
              <a:rPr dirty="0">
                <a:solidFill>
                  <a:srgbClr val="0000FF"/>
                </a:solidFill>
              </a:rPr>
              <a:t>instability </a:t>
            </a:r>
            <a:r>
              <a:rPr dirty="0"/>
              <a:t>of the notes in the second </a:t>
            </a:r>
            <a:r>
              <a:rPr dirty="0" smtClean="0"/>
              <a:t>melody</a:t>
            </a:r>
            <a:endParaRPr dirty="0"/>
          </a:p>
          <a:p>
            <a:pPr>
              <a:spcBef>
                <a:spcPts val="1600"/>
              </a:spcBef>
            </a:pPr>
            <a:r>
              <a:rPr dirty="0"/>
              <a:t>Other main contributing factors were note duration, tonal </a:t>
            </a:r>
            <a:r>
              <a:rPr dirty="0" smtClean="0"/>
              <a:t>stability</a:t>
            </a:r>
            <a:r>
              <a:rPr lang="en-GB" dirty="0" smtClean="0"/>
              <a:t>,</a:t>
            </a:r>
            <a:r>
              <a:rPr dirty="0" smtClean="0"/>
              <a:t> </a:t>
            </a:r>
            <a:r>
              <a:rPr dirty="0"/>
              <a:t>and tonal instability </a:t>
            </a:r>
            <a:r>
              <a:rPr lang="en-GB" dirty="0" smtClean="0"/>
              <a:t>of</a:t>
            </a:r>
            <a:r>
              <a:rPr dirty="0" smtClean="0"/>
              <a:t> </a:t>
            </a:r>
            <a:r>
              <a:rPr dirty="0"/>
              <a:t>the first </a:t>
            </a:r>
            <a:r>
              <a:rPr dirty="0" smtClean="0"/>
              <a:t>melody </a:t>
            </a:r>
            <a:endParaRPr lang="en-GB" dirty="0" smtClean="0"/>
          </a:p>
          <a:p>
            <a:pPr>
              <a:spcBef>
                <a:spcPts val="1600"/>
              </a:spcBef>
            </a:pPr>
            <a:endParaRPr sz="1400" dirty="0"/>
          </a:p>
          <a:p>
            <a:pPr marL="0" indent="0" algn="ctr">
              <a:spcBef>
                <a:spcPts val="600"/>
              </a:spcBef>
              <a:buNone/>
              <a:defRPr i="1"/>
            </a:pPr>
            <a:r>
              <a:rPr dirty="0"/>
              <a:t>These features are most likely to drive listeners' change detection performance in </a:t>
            </a:r>
            <a:r>
              <a:rPr dirty="0" smtClean="0"/>
              <a:t>music</a:t>
            </a:r>
            <a:endParaRPr dirty="0"/>
          </a:p>
        </p:txBody>
      </p:sp>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descr="Shape 61"/>
          <p:cNvSpPr>
            <a:spLocks noGrp="1"/>
          </p:cNvSpPr>
          <p:nvPr>
            <p:ph type="title"/>
          </p:nvPr>
        </p:nvSpPr>
        <p:spPr>
          <a:prstGeom prst="rect">
            <a:avLst/>
          </a:prstGeom>
        </p:spPr>
        <p:txBody>
          <a:bodyPr>
            <a:normAutofit/>
          </a:bodyPr>
          <a:lstStyle>
            <a:lvl1pPr defTabSz="877823">
              <a:defRPr sz="2688"/>
            </a:lvl1pPr>
          </a:lstStyle>
          <a:p>
            <a:pPr algn="l"/>
            <a:r>
              <a:rPr sz="4400" dirty="0"/>
              <a:t>Background</a:t>
            </a:r>
          </a:p>
        </p:txBody>
      </p:sp>
      <p:sp>
        <p:nvSpPr>
          <p:cNvPr id="114" name="Shape 114" descr="Shape 62"/>
          <p:cNvSpPr>
            <a:spLocks noGrp="1"/>
          </p:cNvSpPr>
          <p:nvPr>
            <p:ph type="body" idx="1"/>
          </p:nvPr>
        </p:nvSpPr>
        <p:spPr>
          <a:xfrm>
            <a:off x="311699" y="1367300"/>
            <a:ext cx="8520602" cy="3980811"/>
          </a:xfrm>
          <a:prstGeom prst="rect">
            <a:avLst/>
          </a:prstGeom>
        </p:spPr>
        <p:txBody>
          <a:bodyPr>
            <a:normAutofit fontScale="77500" lnSpcReduction="20000"/>
          </a:bodyPr>
          <a:lstStyle/>
          <a:p>
            <a:pPr>
              <a:lnSpc>
                <a:spcPct val="120000"/>
              </a:lnSpc>
            </a:pPr>
            <a:r>
              <a:rPr sz="2800" dirty="0"/>
              <a:t>Short-term musical memory and melodic change detection (ChDet) have received significant attention in the literature… (add some refs)</a:t>
            </a:r>
            <a:br>
              <a:rPr sz="2800" dirty="0"/>
            </a:br>
            <a:r>
              <a:rPr sz="2800" dirty="0"/>
              <a:t>but the relative influence of different psycho-musical parameters on ChDet performance is not well understood. </a:t>
            </a:r>
          </a:p>
          <a:p>
            <a:pPr>
              <a:lnSpc>
                <a:spcPct val="120000"/>
              </a:lnSpc>
              <a:spcBef>
                <a:spcPts val="1000"/>
              </a:spcBef>
            </a:pPr>
            <a:r>
              <a:rPr sz="2800" dirty="0"/>
              <a:t>Which combination of parameters best predicts ChDet performance? </a:t>
            </a:r>
          </a:p>
          <a:p>
            <a:pPr>
              <a:lnSpc>
                <a:spcPct val="120000"/>
              </a:lnSpc>
              <a:spcBef>
                <a:spcPts val="1600"/>
              </a:spcBef>
            </a:pPr>
            <a:r>
              <a:rPr sz="2800" dirty="0"/>
              <a:t>To address this question, we developed a novel computational model</a:t>
            </a:r>
          </a:p>
          <a:p>
            <a:pPr marL="939800" lvl="1" indent="-342900">
              <a:lnSpc>
                <a:spcPct val="120000"/>
              </a:lnSpc>
              <a:buSzPts val="1400"/>
              <a:buFont typeface="Arial"/>
              <a:buChar char="•"/>
              <a:defRPr sz="1400"/>
            </a:pPr>
            <a:r>
              <a:rPr sz="2400" dirty="0"/>
              <a:t>Quantifies the perceptual salience of notes (tonal and rhythmic features) </a:t>
            </a:r>
          </a:p>
          <a:p>
            <a:pPr marL="939800" lvl="1" indent="-342900">
              <a:lnSpc>
                <a:spcPct val="120000"/>
              </a:lnSpc>
              <a:buSzPts val="1400"/>
              <a:buFont typeface="Arial"/>
              <a:buChar char="•"/>
              <a:defRPr sz="1400"/>
            </a:pPr>
            <a:r>
              <a:rPr sz="2400" dirty="0"/>
              <a:t>Simulate the results of two previous change detection experiments (Agres, 2018)</a:t>
            </a:r>
          </a:p>
        </p:txBody>
      </p:sp>
      <p:grpSp>
        <p:nvGrpSpPr>
          <p:cNvPr id="3" name="Group 2"/>
          <p:cNvGrpSpPr/>
          <p:nvPr/>
        </p:nvGrpSpPr>
        <p:grpSpPr>
          <a:xfrm>
            <a:off x="4141482" y="4730302"/>
            <a:ext cx="1481666" cy="1864367"/>
            <a:chOff x="4261556" y="4712260"/>
            <a:chExt cx="1481666" cy="1864367"/>
          </a:xfrm>
        </p:grpSpPr>
        <p:pic>
          <p:nvPicPr>
            <p:cNvPr id="4" name="Picture 3" descr="image (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556" y="4712260"/>
              <a:ext cx="1481666" cy="1836145"/>
            </a:xfrm>
            <a:prstGeom prst="rect">
              <a:avLst/>
            </a:prstGeom>
          </p:spPr>
        </p:pic>
        <p:sp>
          <p:nvSpPr>
            <p:cNvPr id="2" name="TextBox 1"/>
            <p:cNvSpPr txBox="1"/>
            <p:nvPr/>
          </p:nvSpPr>
          <p:spPr>
            <a:xfrm>
              <a:off x="5312705" y="5653465"/>
              <a:ext cx="345849" cy="492443"/>
            </a:xfrm>
            <a:prstGeom prst="rect">
              <a:avLst/>
            </a:prstGeom>
            <a:noFill/>
          </p:spPr>
          <p:txBody>
            <a:bodyPr wrap="square" rtlCol="0">
              <a:spAutoFit/>
            </a:bodyPr>
            <a:lstStyle/>
            <a:p>
              <a:r>
                <a:rPr lang="en-US" sz="2600" dirty="0" smtClean="0">
                  <a:latin typeface="Avenir Black"/>
                  <a:cs typeface="Avenir Black"/>
                </a:rPr>
                <a:t>?</a:t>
              </a:r>
              <a:endParaRPr lang="en-US" sz="2600" dirty="0">
                <a:latin typeface="Avenir Black"/>
                <a:cs typeface="Avenir Black"/>
              </a:endParaRPr>
            </a:p>
          </p:txBody>
        </p:sp>
        <p:sp>
          <p:nvSpPr>
            <p:cNvPr id="6" name="TextBox 5"/>
            <p:cNvSpPr txBox="1"/>
            <p:nvPr/>
          </p:nvSpPr>
          <p:spPr>
            <a:xfrm>
              <a:off x="4318000" y="6084184"/>
              <a:ext cx="345849" cy="492443"/>
            </a:xfrm>
            <a:prstGeom prst="rect">
              <a:avLst/>
            </a:prstGeom>
            <a:noFill/>
          </p:spPr>
          <p:txBody>
            <a:bodyPr wrap="square" rtlCol="0">
              <a:spAutoFit/>
            </a:bodyPr>
            <a:lstStyle/>
            <a:p>
              <a:r>
                <a:rPr lang="en-US" sz="2600" dirty="0" smtClean="0">
                  <a:latin typeface="Avenir Black"/>
                  <a:cs typeface="Avenir Black"/>
                </a:rPr>
                <a:t>?</a:t>
              </a:r>
              <a:endParaRPr lang="en-US" sz="2600" dirty="0">
                <a:latin typeface="Avenir Black"/>
                <a:cs typeface="Avenir Black"/>
              </a:endParaRPr>
            </a:p>
          </p:txBody>
        </p:sp>
      </p:grpSp>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descr="Shape 174"/>
          <p:cNvSpPr>
            <a:spLocks noGrp="1"/>
          </p:cNvSpPr>
          <p:nvPr>
            <p:ph type="title"/>
          </p:nvPr>
        </p:nvSpPr>
        <p:spPr>
          <a:prstGeom prst="rect">
            <a:avLst/>
          </a:prstGeom>
        </p:spPr>
        <p:txBody>
          <a:bodyPr>
            <a:normAutofit/>
          </a:bodyPr>
          <a:lstStyle>
            <a:lvl1pPr defTabSz="877823">
              <a:defRPr sz="2688"/>
            </a:lvl1pPr>
          </a:lstStyle>
          <a:p>
            <a:r>
              <a:rPr sz="3800" dirty="0"/>
              <a:t>References</a:t>
            </a:r>
          </a:p>
        </p:txBody>
      </p:sp>
      <p:sp>
        <p:nvSpPr>
          <p:cNvPr id="183" name="Shape 183" descr="Shape 175"/>
          <p:cNvSpPr>
            <a:spLocks noGrp="1"/>
          </p:cNvSpPr>
          <p:nvPr>
            <p:ph type="body" idx="1"/>
          </p:nvPr>
        </p:nvSpPr>
        <p:spPr>
          <a:prstGeom prst="rect">
            <a:avLst/>
          </a:prstGeom>
        </p:spPr>
        <p:txBody>
          <a:bodyPr>
            <a:normAutofit/>
          </a:bodyPr>
          <a:lstStyle/>
          <a:p>
            <a:pPr marL="0" indent="0">
              <a:buSzTx/>
              <a:buNone/>
              <a:defRPr sz="1400"/>
            </a:pPr>
            <a:r>
              <a:rPr sz="2200" dirty="0"/>
              <a:t>Agres, K. (2018). Change detection and schematic processing in music. </a:t>
            </a:r>
            <a:r>
              <a:rPr sz="2200" i="1" dirty="0"/>
              <a:t>Psychology of Music</a:t>
            </a:r>
            <a:r>
              <a:rPr sz="2200" dirty="0"/>
              <a:t>. DOI: 10.1177/0305735617751249.</a:t>
            </a:r>
          </a:p>
          <a:p>
            <a:pPr marL="0" indent="0">
              <a:spcBef>
                <a:spcPts val="1600"/>
              </a:spcBef>
              <a:buSzTx/>
              <a:buNone/>
              <a:defRPr sz="1400"/>
            </a:pPr>
            <a:r>
              <a:rPr sz="2200" dirty="0"/>
              <a:t>Krumhansl, C. L. (1990). </a:t>
            </a:r>
            <a:r>
              <a:rPr sz="2200" i="1" dirty="0"/>
              <a:t>Cognitive Foundations of Musical Pitch</a:t>
            </a:r>
            <a:r>
              <a:rPr sz="2200" dirty="0"/>
              <a:t>. New York, NY. Oxford University Press.</a:t>
            </a:r>
          </a:p>
          <a:p>
            <a:pPr marL="0" indent="0">
              <a:spcBef>
                <a:spcPts val="1600"/>
              </a:spcBef>
              <a:buSzTx/>
              <a:buNone/>
              <a:defRPr sz="1400"/>
            </a:pPr>
            <a:r>
              <a:rPr sz="2200" dirty="0"/>
              <a:t>Martin, J, G. (1972). Rhythmic (hierarchical) versus serial structure in speech and other behavior. </a:t>
            </a:r>
            <a:r>
              <a:rPr sz="2200" i="1" dirty="0"/>
              <a:t>Psychological Review</a:t>
            </a:r>
            <a:r>
              <a:rPr sz="2200" dirty="0"/>
              <a:t>, 79(6):487-509.</a:t>
            </a:r>
          </a:p>
        </p:txBody>
      </p:sp>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3316" y="1448491"/>
            <a:ext cx="6266331" cy="1255059"/>
          </a:xfrm>
        </p:spPr>
        <p:txBody>
          <a:bodyPr>
            <a:normAutofit/>
          </a:bodyPr>
          <a:lstStyle/>
          <a:p>
            <a:pPr marL="0" indent="0">
              <a:buNone/>
            </a:pPr>
            <a:r>
              <a:rPr lang="en-US" sz="4800" dirty="0" smtClean="0">
                <a:latin typeface="Apple Chancery"/>
                <a:cs typeface="Apple Chancery"/>
              </a:rPr>
              <a:t>Thank you for listening!</a:t>
            </a:r>
            <a:endParaRPr lang="en-US" sz="4800" dirty="0">
              <a:latin typeface="Apple Chancery"/>
              <a:cs typeface="Apple Chancery"/>
            </a:endParaRPr>
          </a:p>
        </p:txBody>
      </p:sp>
      <p:pic>
        <p:nvPicPr>
          <p:cNvPr id="7" name="Picture 6"/>
          <p:cNvPicPr>
            <a:picLocks noChangeAspect="1"/>
          </p:cNvPicPr>
          <p:nvPr/>
        </p:nvPicPr>
        <p:blipFill>
          <a:blip r:embed="rId2"/>
          <a:stretch>
            <a:fillRect/>
          </a:stretch>
        </p:blipFill>
        <p:spPr>
          <a:xfrm>
            <a:off x="3556000" y="41351"/>
            <a:ext cx="1946087" cy="888713"/>
          </a:xfrm>
          <a:prstGeom prst="rect">
            <a:avLst/>
          </a:prstGeom>
        </p:spPr>
      </p:pic>
      <p:pic>
        <p:nvPicPr>
          <p:cNvPr id="8" name="Picture 7" descr="ihpc.png"/>
          <p:cNvPicPr>
            <a:picLocks noChangeAspect="1"/>
          </p:cNvPicPr>
          <p:nvPr/>
        </p:nvPicPr>
        <p:blipFill rotWithShape="1">
          <a:blip r:embed="rId3">
            <a:extLst>
              <a:ext uri="{28A0092B-C50C-407E-A947-70E740481C1C}">
                <a14:useLocalDpi xmlns:a14="http://schemas.microsoft.com/office/drawing/2010/main" val="0"/>
              </a:ext>
            </a:extLst>
          </a:blip>
          <a:srcRect t="27451" b="21569"/>
          <a:stretch/>
        </p:blipFill>
        <p:spPr>
          <a:xfrm>
            <a:off x="506505" y="-14941"/>
            <a:ext cx="1987177" cy="1013071"/>
          </a:xfrm>
          <a:prstGeom prst="rect">
            <a:avLst/>
          </a:prstGeom>
        </p:spPr>
      </p:pic>
      <p:sp>
        <p:nvSpPr>
          <p:cNvPr id="11" name="Shape 121"/>
          <p:cNvSpPr/>
          <p:nvPr/>
        </p:nvSpPr>
        <p:spPr>
          <a:xfrm>
            <a:off x="6843060" y="6413847"/>
            <a:ext cx="1885090" cy="34913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u="sng">
                <a:hlinkClick r:id="rId4"/>
              </a:defRPr>
            </a:lvl1pPr>
          </a:lstStyle>
          <a:p>
            <a:pPr>
              <a:defRPr u="none"/>
            </a:pPr>
            <a:r>
              <a:rPr lang="en-GB" sz="1800" u="none" dirty="0" smtClean="0">
                <a:solidFill>
                  <a:schemeClr val="tx1"/>
                </a:solidFill>
              </a:rPr>
              <a:t>www.</a:t>
            </a:r>
            <a:r>
              <a:rPr sz="1800" u="none" dirty="0" smtClean="0">
                <a:solidFill>
                  <a:schemeClr val="tx1"/>
                </a:solidFill>
              </a:rPr>
              <a:t>katagres.com</a:t>
            </a:r>
            <a:endParaRPr sz="1800" u="none" dirty="0">
              <a:solidFill>
                <a:schemeClr val="tx1"/>
              </a:solidFill>
              <a:hlinkClick r:id="rId4"/>
            </a:endParaRPr>
          </a:p>
        </p:txBody>
      </p:sp>
      <p:sp>
        <p:nvSpPr>
          <p:cNvPr id="12" name="TextBox 11"/>
          <p:cNvSpPr txBox="1"/>
          <p:nvPr/>
        </p:nvSpPr>
        <p:spPr>
          <a:xfrm>
            <a:off x="192741" y="6404760"/>
            <a:ext cx="3595418" cy="369332"/>
          </a:xfrm>
          <a:prstGeom prst="rect">
            <a:avLst/>
          </a:prstGeom>
          <a:noFill/>
        </p:spPr>
        <p:txBody>
          <a:bodyPr wrap="none" rtlCol="0">
            <a:spAutoFit/>
          </a:bodyPr>
          <a:lstStyle/>
          <a:p>
            <a:r>
              <a:rPr lang="en-US" sz="1800" dirty="0" smtClean="0">
                <a:solidFill>
                  <a:srgbClr val="575757"/>
                </a:solidFill>
              </a:rPr>
              <a:t>Email: kat_agres@ihpc.a-star.edu.sg</a:t>
            </a:r>
            <a:endParaRPr lang="en-US" sz="1800" dirty="0">
              <a:solidFill>
                <a:srgbClr val="575757"/>
              </a:solidFill>
            </a:endParaRPr>
          </a:p>
        </p:txBody>
      </p:sp>
      <p:pic>
        <p:nvPicPr>
          <p:cNvPr id="13" name="Picture 12"/>
          <p:cNvPicPr>
            <a:picLocks noChangeAspect="1"/>
          </p:cNvPicPr>
          <p:nvPr/>
        </p:nvPicPr>
        <p:blipFill>
          <a:blip r:embed="rId5"/>
          <a:stretch>
            <a:fillRect/>
          </a:stretch>
        </p:blipFill>
        <p:spPr>
          <a:xfrm flipH="1">
            <a:off x="3331413" y="2703550"/>
            <a:ext cx="2735311" cy="2735311"/>
          </a:xfrm>
          <a:prstGeom prst="rect">
            <a:avLst/>
          </a:prstGeom>
        </p:spPr>
      </p:pic>
      <p:pic>
        <p:nvPicPr>
          <p:cNvPr id="14" name="Picture 13"/>
          <p:cNvPicPr>
            <a:picLocks noChangeAspect="1"/>
          </p:cNvPicPr>
          <p:nvPr/>
        </p:nvPicPr>
        <p:blipFill rotWithShape="1">
          <a:blip r:embed="rId6"/>
          <a:srcRect t="12829" b="19246"/>
          <a:stretch/>
        </p:blipFill>
        <p:spPr>
          <a:xfrm>
            <a:off x="7286781" y="0"/>
            <a:ext cx="1469470" cy="998130"/>
          </a:xfrm>
          <a:prstGeom prst="rect">
            <a:avLst/>
          </a:prstGeom>
        </p:spPr>
      </p:pic>
    </p:spTree>
    <p:extLst>
      <p:ext uri="{BB962C8B-B14F-4D97-AF65-F5344CB8AC3E}">
        <p14:creationId xmlns:p14="http://schemas.microsoft.com/office/powerpoint/2010/main" val="302564757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1" name="Shape 191" descr="Shape 192"/>
          <p:cNvSpPr>
            <a:spLocks noGrp="1"/>
          </p:cNvSpPr>
          <p:nvPr>
            <p:ph type="title"/>
          </p:nvPr>
        </p:nvSpPr>
        <p:spPr>
          <a:prstGeom prst="rect">
            <a:avLst/>
          </a:prstGeom>
        </p:spPr>
        <p:txBody>
          <a:bodyPr>
            <a:normAutofit/>
          </a:bodyPr>
          <a:lstStyle/>
          <a:p>
            <a:pPr defTabSz="877823">
              <a:defRPr sz="2688"/>
            </a:pPr>
            <a:endParaRPr/>
          </a:p>
        </p:txBody>
      </p:sp>
      <p:sp>
        <p:nvSpPr>
          <p:cNvPr id="192" name="Shape 192" descr="Shape 193"/>
          <p:cNvSpPr>
            <a:spLocks noGrp="1"/>
          </p:cNvSpPr>
          <p:nvPr>
            <p:ph type="body" idx="1"/>
          </p:nvPr>
        </p:nvSpPr>
        <p:spPr>
          <a:xfrm>
            <a:off x="311699" y="1536633"/>
            <a:ext cx="8520602" cy="5418800"/>
          </a:xfrm>
          <a:prstGeom prst="rect">
            <a:avLst/>
          </a:prstGeom>
        </p:spPr>
        <p:txBody>
          <a:bodyPr>
            <a:normAutofit fontScale="77500" lnSpcReduction="20000"/>
          </a:bodyPr>
          <a:lstStyle/>
          <a:p>
            <a:pPr marL="0" indent="0">
              <a:buSzTx/>
              <a:buNone/>
            </a:pPr>
            <a:r>
              <a:t>Background</a:t>
            </a:r>
          </a:p>
          <a:p>
            <a:pPr marL="0" indent="177800">
              <a:spcBef>
                <a:spcPts val="1600"/>
              </a:spcBef>
              <a:buSzTx/>
              <a:buNone/>
            </a:pPr>
            <a:r>
              <a:t>Although short-term musical memory and melodic change detection (ChDet) have received significant attention in the literature, the relative influence of different psycho-musical parameters on ChDet performance is not well understood. With the aim of determining which combination of parameters best predicts ChDet performance, we developed a computational model, based on the perceptual salience of notes arising from tonal and rhythmic features, to simulate the results of two previous change detection experiments (Agres, 2018). In these experiments, the listener’s task on each trial was to indicate whether a standard and comparison melody were the same or different (different melodies contained one changed tone). Listeners were either professional musicians or non-musicians.</a:t>
            </a:r>
          </a:p>
        </p:txBody>
      </p:sp>
    </p:spTree>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 name="Shape 194" descr="Shape 198"/>
          <p:cNvSpPr>
            <a:spLocks noGrp="1"/>
          </p:cNvSpPr>
          <p:nvPr>
            <p:ph type="title"/>
          </p:nvPr>
        </p:nvSpPr>
        <p:spPr>
          <a:prstGeom prst="rect">
            <a:avLst/>
          </a:prstGeom>
        </p:spPr>
        <p:txBody>
          <a:bodyPr/>
          <a:lstStyle>
            <a:lvl1pPr defTabSz="877823">
              <a:defRPr sz="2688"/>
            </a:lvl1pPr>
          </a:lstStyle>
          <a:p>
            <a:r>
              <a:t>Aims</a:t>
            </a:r>
          </a:p>
        </p:txBody>
      </p:sp>
      <p:sp>
        <p:nvSpPr>
          <p:cNvPr id="195" name="Shape 195" descr="Shape 199"/>
          <p:cNvSpPr>
            <a:spLocks noGrp="1"/>
          </p:cNvSpPr>
          <p:nvPr>
            <p:ph type="body" idx="1"/>
          </p:nvPr>
        </p:nvSpPr>
        <p:spPr>
          <a:prstGeom prst="rect">
            <a:avLst/>
          </a:prstGeom>
        </p:spPr>
        <p:txBody>
          <a:bodyPr>
            <a:normAutofit fontScale="92500"/>
          </a:bodyPr>
          <a:lstStyle/>
          <a:p>
            <a:pPr marL="0" indent="0">
              <a:buSzTx/>
              <a:buNone/>
            </a:pPr>
            <a:endParaRPr/>
          </a:p>
          <a:p>
            <a:pPr marL="0" indent="177800">
              <a:spcBef>
                <a:spcPts val="1600"/>
              </a:spcBef>
              <a:buSzTx/>
              <a:buNone/>
            </a:pPr>
            <a:r>
              <a:t>Our goal is to simulate results from two ChDet experiments using a novel computational approach. By systematically varying the weights (i.e., relative contribution to the model) of several rhythmic and tonal features, we aim to discover which feature combinations best account for ChDet performance in musicians and non-musicians, thereby providing insight into the cognitive mechanisms underlying short-term memory for melodies.</a:t>
            </a:r>
          </a:p>
        </p:txBody>
      </p:sp>
    </p:spTree>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7" name="Shape 197" descr="Shape 204"/>
          <p:cNvSpPr>
            <a:spLocks noGrp="1"/>
          </p:cNvSpPr>
          <p:nvPr>
            <p:ph type="title"/>
          </p:nvPr>
        </p:nvSpPr>
        <p:spPr>
          <a:prstGeom prst="rect">
            <a:avLst/>
          </a:prstGeom>
        </p:spPr>
        <p:txBody>
          <a:bodyPr/>
          <a:lstStyle>
            <a:lvl1pPr defTabSz="877823">
              <a:defRPr sz="2688"/>
            </a:lvl1pPr>
          </a:lstStyle>
          <a:p>
            <a:r>
              <a:t>Method</a:t>
            </a:r>
          </a:p>
        </p:txBody>
      </p:sp>
      <p:sp>
        <p:nvSpPr>
          <p:cNvPr id="198" name="Shape 198" descr="Shape 205"/>
          <p:cNvSpPr>
            <a:spLocks noGrp="1"/>
          </p:cNvSpPr>
          <p:nvPr>
            <p:ph type="body" idx="1"/>
          </p:nvPr>
        </p:nvSpPr>
        <p:spPr>
          <a:prstGeom prst="rect">
            <a:avLst/>
          </a:prstGeom>
        </p:spPr>
        <p:txBody>
          <a:bodyPr/>
          <a:lstStyle/>
          <a:p>
            <a:pPr marL="0" indent="177800">
              <a:buSzTx/>
              <a:buNone/>
              <a:defRPr sz="1100">
                <a:solidFill>
                  <a:srgbClr val="000000"/>
                </a:solidFill>
              </a:defRPr>
            </a:pPr>
            <a:r>
              <a:t>We developed a rule-based model to predict the likelihood of a change being detected in each pair of melodies. The model quantifies the salience of each note as a weighted sum of its duration, the metrical strength of its onset time, tonal stability and tonal instability. Tonal stability is calculated by dividing the value of the pitch class of the changed or to-be-changed tone (according to the tonal hierarchy; see Krumhansl, 1990) by the value of the tonic of the key, tonal instability is calculated as </a:t>
            </a:r>
            <a:r>
              <a:rPr>
                <a:latin typeface="Courier New"/>
                <a:ea typeface="Courier New"/>
                <a:cs typeface="Courier New"/>
                <a:sym typeface="Courier New"/>
              </a:rPr>
              <a:t>1-tonal stability</a:t>
            </a:r>
            <a:r>
              <a:t>, duration salience has a linear relationship with note length, and metrical salience is based on the metrical strength of a note’s onset time. A maximum of one non-diatonic tone could occur in either the standard or deviant melody. We compute which combination of weighted salience features best predicts listeners’ ChDet performance. We explore the effect of musical experience by comparing the optimal relative weightings of the various features for musicians with those for non-musicians. Seventy-two melodies were used, including 36 </a:t>
            </a:r>
            <a:r>
              <a:rPr i="1"/>
              <a:t>stylistic</a:t>
            </a:r>
            <a:r>
              <a:t> melodies conforming to traditional Western musical norms, 18 </a:t>
            </a:r>
            <a:r>
              <a:rPr i="1"/>
              <a:t>non-stylistic</a:t>
            </a:r>
            <a:r>
              <a:t> melodies containing unusual melodic leaps or implied harmonies and 18 </a:t>
            </a:r>
            <a:r>
              <a:rPr i="1"/>
              <a:t>random</a:t>
            </a:r>
            <a:r>
              <a:t> melodies in which the tones were randomly selected from a diatonic scale. Stylistic and non-stylistic melodies could contain non-diatonic tones.</a:t>
            </a:r>
          </a:p>
        </p:txBody>
      </p:sp>
    </p:spTree>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0" name="Shape 200" descr="Shape 210"/>
          <p:cNvSpPr>
            <a:spLocks noGrp="1"/>
          </p:cNvSpPr>
          <p:nvPr>
            <p:ph type="title"/>
          </p:nvPr>
        </p:nvSpPr>
        <p:spPr>
          <a:prstGeom prst="rect">
            <a:avLst/>
          </a:prstGeom>
        </p:spPr>
        <p:txBody>
          <a:bodyPr/>
          <a:lstStyle>
            <a:lvl1pPr defTabSz="877823">
              <a:defRPr sz="2688"/>
            </a:lvl1pPr>
          </a:lstStyle>
          <a:p>
            <a:r>
              <a:t>Results</a:t>
            </a:r>
          </a:p>
        </p:txBody>
      </p:sp>
      <p:sp>
        <p:nvSpPr>
          <p:cNvPr id="201" name="Shape 201" descr="Shape 211"/>
          <p:cNvSpPr>
            <a:spLocks noGrp="1"/>
          </p:cNvSpPr>
          <p:nvPr>
            <p:ph type="body" idx="1"/>
          </p:nvPr>
        </p:nvSpPr>
        <p:spPr>
          <a:prstGeom prst="rect">
            <a:avLst/>
          </a:prstGeom>
        </p:spPr>
        <p:txBody>
          <a:bodyPr>
            <a:normAutofit fontScale="85000" lnSpcReduction="10000"/>
          </a:bodyPr>
          <a:lstStyle>
            <a:lvl1pPr marL="0" indent="0">
              <a:buSzTx/>
              <a:buNone/>
            </a:lvl1pPr>
          </a:lstStyle>
          <a:p>
            <a:r>
              <a:t>We discovered that tonal instability in the comparison melody was the largest, most reliable predictor of ChDet performance for both musicians and non-musicians, perhaps due to the salience of non-diatonic tones in otherwise diatonic contexts (see also temporal asymmetry effects in Krumhansl, 1990). Note duration and tonal stability in the first melody also had an effect, as did tonal instability in the first melody (for musicians only). We were able to model non-musicians’ performance with a correlation of 0.51 (Exp 1) and 0.55 (Exp 2), and musicians’ performance with a correlation of 0.58 (Exp 1) and 0.65 (Exp 2). All correlations were at a significance level of p &lt; 0.001.</a:t>
            </a:r>
          </a:p>
        </p:txBody>
      </p:sp>
    </p:spTree>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3" name="Shape 203" descr="Shape 216"/>
          <p:cNvSpPr>
            <a:spLocks noGrp="1"/>
          </p:cNvSpPr>
          <p:nvPr>
            <p:ph type="title"/>
          </p:nvPr>
        </p:nvSpPr>
        <p:spPr>
          <a:prstGeom prst="rect">
            <a:avLst/>
          </a:prstGeom>
        </p:spPr>
        <p:txBody>
          <a:bodyPr/>
          <a:lstStyle>
            <a:lvl1pPr defTabSz="877823">
              <a:defRPr sz="2688"/>
            </a:lvl1pPr>
          </a:lstStyle>
          <a:p>
            <a:r>
              <a:t>Conclusions</a:t>
            </a:r>
          </a:p>
        </p:txBody>
      </p:sp>
      <p:sp>
        <p:nvSpPr>
          <p:cNvPr id="204" name="Shape 204" descr="Shape 217"/>
          <p:cNvSpPr>
            <a:spLocks noGrp="1"/>
          </p:cNvSpPr>
          <p:nvPr>
            <p:ph type="body" idx="1"/>
          </p:nvPr>
        </p:nvSpPr>
        <p:spPr>
          <a:prstGeom prst="rect">
            <a:avLst/>
          </a:prstGeom>
        </p:spPr>
        <p:txBody>
          <a:bodyPr>
            <a:normAutofit fontScale="92500" lnSpcReduction="10000"/>
          </a:bodyPr>
          <a:lstStyle>
            <a:lvl1pPr marL="0" indent="0">
              <a:buSzTx/>
              <a:buNone/>
            </a:lvl1pPr>
          </a:lstStyle>
          <a:p>
            <a:r>
              <a:t>By using a linear combination of rhythmic and tonal features, we were able to model listeners’ ability to detect tone changes in pairs of brief melodies. Our results indicate that an important factor for both musicians and non-musicians is the tonal instability of the notes in the second melody presented. The other main contributing factors were note duration, tonal stability and tonal instability in the first melody. This approach allowed us to discover which features are most likely to drive listeners' change detection performance in music.</a:t>
            </a:r>
          </a:p>
        </p:txBody>
      </p:sp>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descr="Shape 67"/>
          <p:cNvSpPr>
            <a:spLocks noGrp="1"/>
          </p:cNvSpPr>
          <p:nvPr>
            <p:ph type="title"/>
          </p:nvPr>
        </p:nvSpPr>
        <p:spPr>
          <a:prstGeom prst="rect">
            <a:avLst/>
          </a:prstGeom>
        </p:spPr>
        <p:txBody>
          <a:bodyPr/>
          <a:lstStyle>
            <a:lvl1pPr defTabSz="448055">
              <a:defRPr sz="1372"/>
            </a:lvl1pPr>
          </a:lstStyle>
          <a:p>
            <a:r>
              <a:rPr sz="4400" dirty="0"/>
              <a:t>Background</a:t>
            </a:r>
          </a:p>
        </p:txBody>
      </p:sp>
      <p:sp>
        <p:nvSpPr>
          <p:cNvPr id="117" name="Shape 117" descr="Shape 68"/>
          <p:cNvSpPr>
            <a:spLocks noGrp="1"/>
          </p:cNvSpPr>
          <p:nvPr>
            <p:ph type="body" idx="1"/>
          </p:nvPr>
        </p:nvSpPr>
        <p:spPr>
          <a:xfrm>
            <a:off x="311699" y="1653101"/>
            <a:ext cx="8520602" cy="3356344"/>
          </a:xfrm>
          <a:prstGeom prst="rect">
            <a:avLst/>
          </a:prstGeom>
        </p:spPr>
        <p:txBody>
          <a:bodyPr>
            <a:normAutofit fontScale="85000" lnSpcReduction="20000"/>
          </a:bodyPr>
          <a:lstStyle/>
          <a:p>
            <a:pPr>
              <a:lnSpc>
                <a:spcPct val="120000"/>
              </a:lnSpc>
            </a:pPr>
            <a:r>
              <a:rPr dirty="0"/>
              <a:t>Systematically </a:t>
            </a:r>
            <a:r>
              <a:rPr dirty="0" smtClean="0"/>
              <a:t>vary </a:t>
            </a:r>
            <a:r>
              <a:rPr dirty="0"/>
              <a:t>the weights (i.e., relative contribution to the model) of several rhythmic and tonal features --&gt; discover </a:t>
            </a:r>
            <a:r>
              <a:rPr dirty="0">
                <a:solidFill>
                  <a:srgbClr val="0000FF"/>
                </a:solidFill>
              </a:rPr>
              <a:t>which feature combinations best account for ChDet performance in musicians and non-musicians</a:t>
            </a:r>
          </a:p>
          <a:p>
            <a:pPr>
              <a:lnSpc>
                <a:spcPct val="120000"/>
              </a:lnSpc>
              <a:spcBef>
                <a:spcPts val="1600"/>
              </a:spcBef>
              <a:defRPr u="sng"/>
            </a:pPr>
            <a:r>
              <a:rPr dirty="0"/>
              <a:t>Aim</a:t>
            </a:r>
            <a:r>
              <a:rPr u="none" dirty="0"/>
              <a:t>: Discovering the relative contribution of different features provides insight into the cognitive mechanisms underlying short-term memory for melodies</a:t>
            </a:r>
          </a:p>
        </p:txBody>
      </p:sp>
      <p:pic>
        <p:nvPicPr>
          <p:cNvPr id="2" name="Picture 1"/>
          <p:cNvPicPr>
            <a:picLocks noChangeAspect="1"/>
          </p:cNvPicPr>
          <p:nvPr/>
        </p:nvPicPr>
        <p:blipFill>
          <a:blip r:embed="rId2"/>
          <a:stretch>
            <a:fillRect/>
          </a:stretch>
        </p:blipFill>
        <p:spPr>
          <a:xfrm>
            <a:off x="6751634" y="4806014"/>
            <a:ext cx="1977499" cy="1713318"/>
          </a:xfrm>
          <a:prstGeom prst="rect">
            <a:avLst/>
          </a:prstGeom>
        </p:spPr>
      </p:pic>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descr="Shape 73"/>
          <p:cNvSpPr>
            <a:spLocks noGrp="1"/>
          </p:cNvSpPr>
          <p:nvPr>
            <p:ph type="title"/>
          </p:nvPr>
        </p:nvSpPr>
        <p:spPr>
          <a:prstGeom prst="rect">
            <a:avLst/>
          </a:prstGeom>
        </p:spPr>
        <p:txBody>
          <a:bodyPr>
            <a:normAutofit/>
          </a:bodyPr>
          <a:lstStyle>
            <a:lvl1pPr defTabSz="448055">
              <a:defRPr sz="1372"/>
            </a:lvl1pPr>
          </a:lstStyle>
          <a:p>
            <a:r>
              <a:rPr sz="4400" dirty="0"/>
              <a:t>Background</a:t>
            </a:r>
          </a:p>
        </p:txBody>
      </p:sp>
      <p:sp>
        <p:nvSpPr>
          <p:cNvPr id="120" name="Shape 120" descr="Shape 74"/>
          <p:cNvSpPr>
            <a:spLocks noGrp="1"/>
          </p:cNvSpPr>
          <p:nvPr>
            <p:ph type="body" idx="1"/>
          </p:nvPr>
        </p:nvSpPr>
        <p:spPr>
          <a:xfrm>
            <a:off x="457200" y="1229232"/>
            <a:ext cx="8229600" cy="4809726"/>
          </a:xfrm>
          <a:prstGeom prst="rect">
            <a:avLst/>
          </a:prstGeom>
        </p:spPr>
        <p:txBody>
          <a:bodyPr>
            <a:normAutofit/>
          </a:bodyPr>
          <a:lstStyle/>
          <a:p>
            <a:r>
              <a:rPr sz="2600" dirty="0"/>
              <a:t>Agres (</a:t>
            </a:r>
            <a:r>
              <a:rPr sz="2600" dirty="0" smtClean="0"/>
              <a:t>2018</a:t>
            </a:r>
            <a:r>
              <a:rPr lang="en-GB" sz="2600" dirty="0"/>
              <a:t>;</a:t>
            </a:r>
            <a:r>
              <a:rPr lang="en-GB" sz="2600" dirty="0" smtClean="0"/>
              <a:t> </a:t>
            </a:r>
            <a:r>
              <a:rPr lang="en-GB" sz="2600" i="1" dirty="0" smtClean="0"/>
              <a:t>Psychology of Music</a:t>
            </a:r>
            <a:r>
              <a:rPr sz="2600" dirty="0" smtClean="0"/>
              <a:t>) </a:t>
            </a:r>
            <a:r>
              <a:rPr sz="2600" dirty="0"/>
              <a:t>ChDet experiments</a:t>
            </a:r>
          </a:p>
          <a:p>
            <a:pPr marL="324000" lvl="1" indent="234000">
              <a:spcBef>
                <a:spcPts val="400"/>
              </a:spcBef>
              <a:buSzPct val="61000"/>
              <a:buFont typeface="Arial"/>
              <a:buChar char="•"/>
              <a:defRPr sz="1400"/>
            </a:pPr>
            <a:r>
              <a:rPr lang="en-GB" sz="2400" dirty="0" smtClean="0"/>
              <a:t>Listeners presented with pair of melodies on every trial</a:t>
            </a:r>
          </a:p>
          <a:p>
            <a:pPr marL="324000" lvl="1" indent="234000">
              <a:spcBef>
                <a:spcPts val="400"/>
              </a:spcBef>
              <a:buSzPct val="61000"/>
              <a:buFont typeface="Arial"/>
              <a:buChar char="•"/>
              <a:defRPr sz="1400"/>
            </a:pPr>
            <a:r>
              <a:rPr lang="en-GB" sz="2400" dirty="0" smtClean="0"/>
              <a:t>T</a:t>
            </a:r>
            <a:r>
              <a:rPr sz="2400" dirty="0" smtClean="0"/>
              <a:t>ask = </a:t>
            </a:r>
            <a:r>
              <a:rPr sz="2400" dirty="0"/>
              <a:t>indicate whether a standard and comparison melody were the </a:t>
            </a:r>
            <a:r>
              <a:rPr sz="2400" i="1" dirty="0"/>
              <a:t>same</a:t>
            </a:r>
            <a:r>
              <a:rPr sz="2400" dirty="0"/>
              <a:t> or </a:t>
            </a:r>
            <a:r>
              <a:rPr sz="2400" i="1" dirty="0"/>
              <a:t>different</a:t>
            </a:r>
            <a:r>
              <a:rPr sz="2400" dirty="0"/>
              <a:t> (</a:t>
            </a:r>
            <a:r>
              <a:rPr sz="2400" u="sng" dirty="0"/>
              <a:t>different melodies contained one changed tone</a:t>
            </a:r>
            <a:r>
              <a:rPr sz="2400" dirty="0"/>
              <a:t>)</a:t>
            </a:r>
          </a:p>
          <a:p>
            <a:pPr marL="324000" lvl="1" indent="234000">
              <a:spcBef>
                <a:spcPts val="400"/>
              </a:spcBef>
              <a:buSzPct val="61000"/>
              <a:buFont typeface="Arial"/>
              <a:buChar char="•"/>
              <a:defRPr sz="1400"/>
            </a:pPr>
            <a:r>
              <a:rPr sz="2400" dirty="0"/>
              <a:t>Listeners </a:t>
            </a:r>
            <a:r>
              <a:rPr sz="2400" dirty="0" smtClean="0"/>
              <a:t>either </a:t>
            </a:r>
            <a:r>
              <a:rPr sz="2400" dirty="0">
                <a:solidFill>
                  <a:srgbClr val="0000FF"/>
                </a:solidFill>
              </a:rPr>
              <a:t>professional musicians </a:t>
            </a:r>
            <a:r>
              <a:rPr sz="2400" dirty="0"/>
              <a:t>or </a:t>
            </a:r>
            <a:r>
              <a:rPr sz="2400" dirty="0">
                <a:solidFill>
                  <a:srgbClr val="0000FF"/>
                </a:solidFill>
              </a:rPr>
              <a:t>non-musicians</a:t>
            </a:r>
          </a:p>
          <a:p>
            <a:pPr marL="324000" lvl="1" indent="234000">
              <a:spcBef>
                <a:spcPts val="400"/>
              </a:spcBef>
              <a:buSzPct val="61000"/>
              <a:buFont typeface="Arial"/>
              <a:buChar char="•"/>
              <a:defRPr sz="1400"/>
            </a:pPr>
            <a:r>
              <a:rPr sz="2400" dirty="0"/>
              <a:t>Exp 1 stimuli: </a:t>
            </a:r>
            <a:endParaRPr lang="en-GB" sz="2400" dirty="0"/>
          </a:p>
          <a:p>
            <a:pPr marL="724050" lvl="2" indent="234000">
              <a:spcBef>
                <a:spcPts val="400"/>
              </a:spcBef>
              <a:buSzPct val="61000"/>
              <a:defRPr sz="1400"/>
            </a:pPr>
            <a:r>
              <a:rPr sz="1800" dirty="0" smtClean="0"/>
              <a:t>72 </a:t>
            </a:r>
            <a:r>
              <a:rPr sz="1800" dirty="0"/>
              <a:t>melodic dyads (2 quarters, 4 eighths</a:t>
            </a:r>
            <a:r>
              <a:rPr sz="1800" dirty="0" smtClean="0"/>
              <a:t>) </a:t>
            </a:r>
            <a:endParaRPr lang="en-GB" sz="1800" dirty="0"/>
          </a:p>
          <a:p>
            <a:pPr marL="724050" lvl="2" indent="234000">
              <a:spcBef>
                <a:spcPts val="400"/>
              </a:spcBef>
              <a:buSzPct val="61000"/>
              <a:defRPr sz="1400"/>
            </a:pPr>
            <a:r>
              <a:rPr sz="1800" i="1" dirty="0" smtClean="0"/>
              <a:t>Stylistic</a:t>
            </a:r>
            <a:r>
              <a:rPr sz="1800" dirty="0"/>
              <a:t>, </a:t>
            </a:r>
            <a:r>
              <a:rPr sz="1800" i="1" dirty="0"/>
              <a:t>Non-stylistic</a:t>
            </a:r>
            <a:r>
              <a:rPr sz="1800" dirty="0"/>
              <a:t>, and </a:t>
            </a:r>
            <a:r>
              <a:rPr sz="1800" i="1" dirty="0" smtClean="0"/>
              <a:t>Random</a:t>
            </a:r>
            <a:endParaRPr lang="en-GB" sz="1800" i="1" dirty="0" smtClean="0"/>
          </a:p>
          <a:p>
            <a:pPr marL="324000" lvl="1" indent="234000">
              <a:spcBef>
                <a:spcPts val="400"/>
              </a:spcBef>
              <a:buSzPct val="61000"/>
              <a:buFont typeface="Arial"/>
              <a:buChar char="•"/>
              <a:defRPr sz="1400"/>
            </a:pPr>
            <a:r>
              <a:rPr sz="2400" dirty="0" smtClean="0">
                <a:solidFill>
                  <a:srgbClr val="000000"/>
                </a:solidFill>
              </a:rPr>
              <a:t>Exp </a:t>
            </a:r>
            <a:r>
              <a:rPr sz="2400" dirty="0">
                <a:solidFill>
                  <a:srgbClr val="000000"/>
                </a:solidFill>
              </a:rPr>
              <a:t>2 stimuli: </a:t>
            </a:r>
            <a:endParaRPr lang="en-GB" sz="2400" dirty="0" smtClean="0">
              <a:solidFill>
                <a:srgbClr val="000000"/>
              </a:solidFill>
            </a:endParaRPr>
          </a:p>
          <a:p>
            <a:pPr marL="1066950" lvl="3" indent="-285750">
              <a:spcBef>
                <a:spcPts val="400"/>
              </a:spcBef>
              <a:buSzPct val="61000"/>
              <a:buFont typeface="Arial"/>
              <a:buChar char="•"/>
              <a:defRPr sz="1400"/>
            </a:pPr>
            <a:r>
              <a:rPr sz="1800" dirty="0"/>
              <a:t>288 melodic dyads</a:t>
            </a:r>
            <a:endParaRPr lang="en-GB" sz="1800" dirty="0"/>
          </a:p>
          <a:p>
            <a:pPr marL="1066950" lvl="3" indent="-285750">
              <a:spcBef>
                <a:spcPts val="400"/>
              </a:spcBef>
              <a:buSzPct val="61000"/>
              <a:buFont typeface="Arial"/>
              <a:buChar char="•"/>
              <a:defRPr sz="1400"/>
            </a:pPr>
            <a:r>
              <a:rPr sz="1800" i="1" dirty="0"/>
              <a:t>Rhythm, Interval, Position, Tonality </a:t>
            </a:r>
          </a:p>
        </p:txBody>
      </p:sp>
      <p:pic>
        <p:nvPicPr>
          <p:cNvPr id="2" name="Picture 1"/>
          <p:cNvPicPr>
            <a:picLocks noChangeAspect="1"/>
          </p:cNvPicPr>
          <p:nvPr/>
        </p:nvPicPr>
        <p:blipFill>
          <a:blip r:embed="rId2"/>
          <a:stretch>
            <a:fillRect/>
          </a:stretch>
        </p:blipFill>
        <p:spPr>
          <a:xfrm flipH="1">
            <a:off x="6534183" y="4603653"/>
            <a:ext cx="1976966" cy="1664975"/>
          </a:xfrm>
          <a:prstGeom prst="rect">
            <a:avLst/>
          </a:prstGeom>
        </p:spPr>
      </p:pic>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descr="Shape 79"/>
          <p:cNvSpPr>
            <a:spLocks noGrp="1"/>
          </p:cNvSpPr>
          <p:nvPr>
            <p:ph type="title"/>
          </p:nvPr>
        </p:nvSpPr>
        <p:spPr>
          <a:xfrm>
            <a:off x="311699" y="73146"/>
            <a:ext cx="8520602" cy="763601"/>
          </a:xfrm>
          <a:prstGeom prst="rect">
            <a:avLst/>
          </a:prstGeom>
        </p:spPr>
        <p:txBody>
          <a:bodyPr>
            <a:normAutofit/>
          </a:bodyPr>
          <a:lstStyle>
            <a:lvl1pPr defTabSz="877823">
              <a:defRPr sz="2688"/>
            </a:lvl1pPr>
          </a:lstStyle>
          <a:p>
            <a:r>
              <a:rPr sz="4400" dirty="0"/>
              <a:t>Examples of stimuli - Exp 1</a:t>
            </a:r>
          </a:p>
        </p:txBody>
      </p:sp>
      <p:sp>
        <p:nvSpPr>
          <p:cNvPr id="123" name="Shape 123" descr="Shape 80"/>
          <p:cNvSpPr>
            <a:spLocks noGrp="1"/>
          </p:cNvSpPr>
          <p:nvPr>
            <p:ph type="body" idx="1"/>
          </p:nvPr>
        </p:nvSpPr>
        <p:spPr>
          <a:xfrm>
            <a:off x="433303" y="4962736"/>
            <a:ext cx="8268190" cy="1550401"/>
          </a:xfrm>
          <a:prstGeom prst="rect">
            <a:avLst/>
          </a:prstGeom>
        </p:spPr>
        <p:txBody>
          <a:bodyPr>
            <a:normAutofit/>
          </a:bodyPr>
          <a:lstStyle>
            <a:lvl1pPr marL="0" indent="0" defTabSz="896111">
              <a:buSzTx/>
              <a:buNone/>
              <a:defRPr sz="1568"/>
            </a:lvl1pPr>
          </a:lstStyle>
          <a:p>
            <a:r>
              <a:rPr sz="2000" b="1" dirty="0"/>
              <a:t>Example stimuli used in Experiment 1.</a:t>
            </a:r>
            <a:r>
              <a:rPr sz="2000" dirty="0"/>
              <a:t> Each stimulus contains a two-measure melody, 500 ms of white noise, and a comparison two-measure melody. The melodies are, from top to bottom: stylistic (Different condition), non-stylistic (Different condition), and random (Same condition).</a:t>
            </a:r>
          </a:p>
        </p:txBody>
      </p:sp>
      <p:pic>
        <p:nvPicPr>
          <p:cNvPr id="124" name="image11.png" descr="Shape 81"/>
          <p:cNvPicPr>
            <a:picLocks noChangeAspect="1"/>
          </p:cNvPicPr>
          <p:nvPr/>
        </p:nvPicPr>
        <p:blipFill>
          <a:blip r:embed="rId2">
            <a:extLst/>
          </a:blip>
          <a:stretch>
            <a:fillRect/>
          </a:stretch>
        </p:blipFill>
        <p:spPr>
          <a:xfrm>
            <a:off x="1372451" y="1356967"/>
            <a:ext cx="6399099" cy="3439073"/>
          </a:xfrm>
          <a:prstGeom prst="rect">
            <a:avLst/>
          </a:prstGeom>
          <a:ln w="12700">
            <a:miter lim="400000"/>
          </a:ln>
        </p:spPr>
      </p:pic>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10.png" descr="Shape 88"/>
          <p:cNvPicPr>
            <a:picLocks noChangeAspect="1"/>
          </p:cNvPicPr>
          <p:nvPr/>
        </p:nvPicPr>
        <p:blipFill>
          <a:blip r:embed="rId3">
            <a:extLst/>
          </a:blip>
          <a:stretch>
            <a:fillRect/>
          </a:stretch>
        </p:blipFill>
        <p:spPr>
          <a:xfrm>
            <a:off x="914484" y="1600650"/>
            <a:ext cx="7300591" cy="2114593"/>
          </a:xfrm>
          <a:prstGeom prst="rect">
            <a:avLst/>
          </a:prstGeom>
          <a:ln w="12700">
            <a:miter lim="400000"/>
          </a:ln>
        </p:spPr>
      </p:pic>
      <p:sp>
        <p:nvSpPr>
          <p:cNvPr id="6" name="Shape 122" descr="Shape 79"/>
          <p:cNvSpPr txBox="1">
            <a:spLocks/>
          </p:cNvSpPr>
          <p:nvPr/>
        </p:nvSpPr>
        <p:spPr>
          <a:xfrm>
            <a:off x="311699" y="73146"/>
            <a:ext cx="8520602" cy="763601"/>
          </a:xfrm>
          <a:prstGeom prst="rect">
            <a:avLst/>
          </a:prstGeom>
        </p:spPr>
        <p:txBody>
          <a:bodyPr vert="horz" lIns="91440" tIns="45720" rIns="91440" bIns="45720" rtlCol="0" anchor="ctr">
            <a:normAutofit/>
          </a:bodyPr>
          <a:lstStyle>
            <a:lvl1pPr algn="l" defTabSz="877823" rtl="0" eaLnBrk="1" latinLnBrk="0" hangingPunct="1">
              <a:spcBef>
                <a:spcPct val="0"/>
              </a:spcBef>
              <a:buNone/>
              <a:defRPr sz="2688" kern="1200">
                <a:solidFill>
                  <a:schemeClr val="tx1"/>
                </a:solidFill>
                <a:latin typeface="+mj-lt"/>
                <a:ea typeface="+mj-ea"/>
                <a:cs typeface="+mj-cs"/>
              </a:defRPr>
            </a:lvl1pPr>
          </a:lstStyle>
          <a:p>
            <a:r>
              <a:rPr lang="en-US" sz="4400" dirty="0" smtClean="0"/>
              <a:t>Examples of stimuli – </a:t>
            </a:r>
            <a:r>
              <a:rPr lang="en-US" sz="4400" dirty="0" err="1" smtClean="0"/>
              <a:t>Exp</a:t>
            </a:r>
            <a:r>
              <a:rPr lang="en-US" sz="4400" dirty="0" smtClean="0"/>
              <a:t> 2</a:t>
            </a:r>
            <a:endParaRPr lang="en-US" sz="4400" dirty="0"/>
          </a:p>
        </p:txBody>
      </p:sp>
      <p:sp>
        <p:nvSpPr>
          <p:cNvPr id="7" name="Shape 123" descr="Shape 80"/>
          <p:cNvSpPr txBox="1">
            <a:spLocks/>
          </p:cNvSpPr>
          <p:nvPr/>
        </p:nvSpPr>
        <p:spPr>
          <a:xfrm>
            <a:off x="433303" y="4165648"/>
            <a:ext cx="8268190" cy="1550401"/>
          </a:xfrm>
          <a:prstGeom prst="rect">
            <a:avLst/>
          </a:prstGeom>
        </p:spPr>
        <p:txBody>
          <a:bodyPr vert="horz" lIns="91440" tIns="45720" rIns="91440" bIns="45720" rtlCol="0">
            <a:normAutofit/>
          </a:bodyPr>
          <a:lstStyle>
            <a:lvl1pPr marL="0" indent="0" algn="l" defTabSz="896111" rtl="0" eaLnBrk="1" latinLnBrk="0" hangingPunct="1">
              <a:spcBef>
                <a:spcPct val="20000"/>
              </a:spcBef>
              <a:buSzTx/>
              <a:buFont typeface="Arial"/>
              <a:buNone/>
              <a:defRPr sz="1568"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smtClean="0"/>
              <a:t>Examples of </a:t>
            </a:r>
            <a:r>
              <a:rPr lang="en-US" sz="2000" b="1" i="1" dirty="0" smtClean="0"/>
              <a:t>Different</a:t>
            </a:r>
            <a:r>
              <a:rPr lang="en-US" sz="2000" b="1" dirty="0" smtClean="0"/>
              <a:t> stimuli from Experiment </a:t>
            </a:r>
            <a:r>
              <a:rPr lang="en-US" sz="2000" b="1" dirty="0"/>
              <a:t>2</a:t>
            </a:r>
            <a:r>
              <a:rPr lang="en-US" sz="2000" b="1" dirty="0" smtClean="0"/>
              <a:t>.</a:t>
            </a:r>
            <a:r>
              <a:rPr lang="en-US" sz="2000" dirty="0" smtClean="0"/>
              <a:t> Top: </a:t>
            </a:r>
            <a:r>
              <a:rPr lang="en-US" sz="2000" dirty="0"/>
              <a:t>A scale–non-scale trial containing a minor third non-scale tone change on the first metrical position of rhythm 1</a:t>
            </a:r>
            <a:r>
              <a:rPr lang="en-US" sz="2000" dirty="0" smtClean="0"/>
              <a:t>. Bottom: </a:t>
            </a:r>
            <a:r>
              <a:rPr lang="en-US" sz="2000" dirty="0"/>
              <a:t>A scale–scale trial containing a major third tone change on the first metrical position of rhythm </a:t>
            </a:r>
            <a:r>
              <a:rPr lang="en-US" sz="2000" dirty="0" smtClean="0"/>
              <a:t>2.</a:t>
            </a:r>
            <a:endParaRPr lang="en-US" sz="2000" dirty="0"/>
          </a:p>
        </p:txBody>
      </p:sp>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descr="Shape 93"/>
          <p:cNvSpPr>
            <a:spLocks noGrp="1"/>
          </p:cNvSpPr>
          <p:nvPr>
            <p:ph type="title"/>
          </p:nvPr>
        </p:nvSpPr>
        <p:spPr>
          <a:prstGeom prst="rect">
            <a:avLst/>
          </a:prstGeom>
        </p:spPr>
        <p:txBody>
          <a:bodyPr>
            <a:normAutofit/>
          </a:bodyPr>
          <a:lstStyle>
            <a:lvl1pPr defTabSz="448055">
              <a:defRPr sz="1372"/>
            </a:lvl1pPr>
          </a:lstStyle>
          <a:p>
            <a:r>
              <a:rPr sz="3200" dirty="0" smtClean="0"/>
              <a:t>Method</a:t>
            </a:r>
            <a:r>
              <a:rPr lang="en-GB" sz="3200" dirty="0" smtClean="0"/>
              <a:t>: Overview</a:t>
            </a:r>
            <a:endParaRPr sz="3200" dirty="0"/>
          </a:p>
        </p:txBody>
      </p:sp>
      <p:sp>
        <p:nvSpPr>
          <p:cNvPr id="133" name="Shape 133" descr="Shape 94"/>
          <p:cNvSpPr>
            <a:spLocks noGrp="1"/>
          </p:cNvSpPr>
          <p:nvPr>
            <p:ph type="body" idx="1"/>
          </p:nvPr>
        </p:nvSpPr>
        <p:spPr>
          <a:xfrm>
            <a:off x="389640" y="1323798"/>
            <a:ext cx="8229600" cy="4715159"/>
          </a:xfrm>
          <a:prstGeom prst="rect">
            <a:avLst/>
          </a:prstGeom>
        </p:spPr>
        <p:txBody>
          <a:bodyPr>
            <a:normAutofit lnSpcReduction="10000"/>
          </a:bodyPr>
          <a:lstStyle/>
          <a:p>
            <a:pPr indent="-317500">
              <a:lnSpc>
                <a:spcPct val="110000"/>
              </a:lnSpc>
              <a:buSzPts val="1400"/>
              <a:defRPr sz="1400">
                <a:solidFill>
                  <a:srgbClr val="000000"/>
                </a:solidFill>
              </a:defRPr>
            </a:pPr>
            <a:r>
              <a:rPr lang="en-GB" sz="1800" dirty="0" smtClean="0"/>
              <a:t>Computational</a:t>
            </a:r>
            <a:r>
              <a:rPr sz="1800" dirty="0" smtClean="0"/>
              <a:t> </a:t>
            </a:r>
            <a:r>
              <a:rPr sz="1800" dirty="0"/>
              <a:t>model to predict the likelihood of a change being detected in each pair of </a:t>
            </a:r>
            <a:r>
              <a:rPr sz="1800" dirty="0" smtClean="0"/>
              <a:t>melodies</a:t>
            </a:r>
            <a:r>
              <a:rPr lang="en-GB" sz="1800" dirty="0" smtClean="0"/>
              <a:t> (</a:t>
            </a:r>
            <a:r>
              <a:rPr lang="en-US" sz="1800" dirty="0" smtClean="0"/>
              <a:t>calculated </a:t>
            </a:r>
            <a:r>
              <a:rPr lang="en-US" sz="1800" dirty="0"/>
              <a:t>for all </a:t>
            </a:r>
            <a:r>
              <a:rPr lang="en-US" sz="1800" dirty="0" smtClean="0"/>
              <a:t>melodic dyads within </a:t>
            </a:r>
            <a:r>
              <a:rPr lang="en-US" sz="1800" dirty="0"/>
              <a:t>a single </a:t>
            </a:r>
            <a:r>
              <a:rPr lang="en-US" sz="1800" dirty="0" smtClean="0"/>
              <a:t>experiment)</a:t>
            </a:r>
            <a:endParaRPr lang="en-GB" sz="1800" dirty="0" smtClean="0"/>
          </a:p>
          <a:p>
            <a:pPr indent="-317500">
              <a:lnSpc>
                <a:spcPct val="110000"/>
              </a:lnSpc>
              <a:spcBef>
                <a:spcPts val="600"/>
              </a:spcBef>
              <a:buSzPts val="1400"/>
              <a:defRPr sz="1400">
                <a:solidFill>
                  <a:srgbClr val="000000"/>
                </a:solidFill>
              </a:defRPr>
            </a:pPr>
            <a:r>
              <a:rPr lang="en-US" sz="1800" dirty="0"/>
              <a:t>We compute which combination of weighted salience features best predicts professional </a:t>
            </a:r>
            <a:r>
              <a:rPr lang="en-US" sz="1800" dirty="0" smtClean="0"/>
              <a:t>musicians</a:t>
            </a:r>
            <a:r>
              <a:rPr lang="en-US" sz="1800" dirty="0"/>
              <a:t>’ and non-musicians’ </a:t>
            </a:r>
            <a:r>
              <a:rPr lang="en-US" sz="1800" dirty="0" err="1"/>
              <a:t>ChDet</a:t>
            </a:r>
            <a:r>
              <a:rPr lang="en-US" sz="1800" dirty="0"/>
              <a:t> performance in both </a:t>
            </a:r>
            <a:r>
              <a:rPr lang="en-US" sz="1800" dirty="0" smtClean="0"/>
              <a:t>experiments</a:t>
            </a:r>
            <a:endParaRPr sz="1800" dirty="0"/>
          </a:p>
          <a:p>
            <a:pPr indent="-317500">
              <a:lnSpc>
                <a:spcPct val="110000"/>
              </a:lnSpc>
              <a:spcBef>
                <a:spcPts val="1000"/>
              </a:spcBef>
              <a:buSzPts val="1400"/>
              <a:defRPr sz="1400">
                <a:solidFill>
                  <a:srgbClr val="000000"/>
                </a:solidFill>
              </a:defRPr>
            </a:pPr>
            <a:r>
              <a:rPr sz="1800" dirty="0"/>
              <a:t>Salience of each note quantified as weighted sum of its duration, the metrical strength of its onset time, tonal stability and tonal </a:t>
            </a:r>
            <a:r>
              <a:rPr sz="1800" dirty="0" smtClean="0"/>
              <a:t>instability</a:t>
            </a:r>
            <a:endParaRPr lang="en-GB" sz="1800" dirty="0" smtClean="0"/>
          </a:p>
          <a:p>
            <a:pPr marL="711200" lvl="1">
              <a:lnSpc>
                <a:spcPct val="110000"/>
              </a:lnSpc>
              <a:spcBef>
                <a:spcPts val="1000"/>
              </a:spcBef>
              <a:buSzPts val="1400"/>
              <a:buFont typeface="Arial"/>
              <a:buChar char="•"/>
              <a:defRPr sz="1400">
                <a:solidFill>
                  <a:srgbClr val="000000"/>
                </a:solidFill>
              </a:defRPr>
            </a:pPr>
            <a:r>
              <a:rPr lang="en-GB" sz="1800" dirty="0">
                <a:solidFill>
                  <a:srgbClr val="0000FF"/>
                </a:solidFill>
              </a:rPr>
              <a:t>Rhythmic </a:t>
            </a:r>
            <a:r>
              <a:rPr lang="en-GB" sz="1800" dirty="0" smtClean="0">
                <a:solidFill>
                  <a:srgbClr val="0000FF"/>
                </a:solidFill>
              </a:rPr>
              <a:t>features </a:t>
            </a:r>
            <a:r>
              <a:rPr lang="en-GB" sz="1800" dirty="0" smtClean="0"/>
              <a:t>(computed for entire melody)</a:t>
            </a:r>
            <a:endParaRPr lang="en-GB" sz="1800" dirty="0"/>
          </a:p>
          <a:p>
            <a:pPr marL="882650" lvl="1">
              <a:lnSpc>
                <a:spcPct val="110000"/>
              </a:lnSpc>
              <a:buSzPts val="1400"/>
              <a:buFont typeface="Arial"/>
              <a:buChar char="•"/>
              <a:defRPr sz="1400">
                <a:solidFill>
                  <a:srgbClr val="000000"/>
                </a:solidFill>
                <a:latin typeface="Courier New"/>
                <a:ea typeface="Courier New"/>
                <a:cs typeface="Courier New"/>
                <a:sym typeface="Courier New"/>
              </a:defRPr>
            </a:pPr>
            <a:r>
              <a:rPr lang="en-US" sz="1600" b="1" dirty="0" smtClean="0"/>
              <a:t>Duration </a:t>
            </a:r>
            <a:r>
              <a:rPr lang="en-US" sz="1600" b="1" dirty="0"/>
              <a:t>salience</a:t>
            </a:r>
            <a:r>
              <a:rPr lang="en-US" sz="1600" b="1" dirty="0">
                <a:solidFill>
                  <a:srgbClr val="000000"/>
                </a:solidFill>
                <a:sym typeface="Arial"/>
              </a:rPr>
              <a:t> </a:t>
            </a:r>
            <a:r>
              <a:rPr lang="en-US" sz="1600" dirty="0">
                <a:solidFill>
                  <a:srgbClr val="000000"/>
                </a:solidFill>
                <a:sym typeface="Arial"/>
              </a:rPr>
              <a:t>= </a:t>
            </a:r>
            <a:r>
              <a:rPr lang="en-US" sz="1600" dirty="0">
                <a:solidFill>
                  <a:srgbClr val="000000"/>
                </a:solidFill>
                <a:latin typeface="Calibri"/>
                <a:cs typeface="Calibri"/>
                <a:sym typeface="Arial"/>
              </a:rPr>
              <a:t>a linear relationship with note length</a:t>
            </a:r>
          </a:p>
          <a:p>
            <a:pPr marL="882650" lvl="1">
              <a:lnSpc>
                <a:spcPct val="110000"/>
              </a:lnSpc>
              <a:buSzPts val="1400"/>
              <a:buFont typeface="Arial"/>
              <a:buChar char="•"/>
              <a:defRPr sz="1400">
                <a:solidFill>
                  <a:srgbClr val="000000"/>
                </a:solidFill>
                <a:latin typeface="Courier New"/>
                <a:ea typeface="Courier New"/>
                <a:cs typeface="Courier New"/>
                <a:sym typeface="Courier New"/>
              </a:defRPr>
            </a:pPr>
            <a:r>
              <a:rPr lang="en-US" sz="1600" b="1" dirty="0"/>
              <a:t>Metrical salience</a:t>
            </a:r>
            <a:r>
              <a:rPr lang="en-US" sz="1600" b="1" dirty="0">
                <a:solidFill>
                  <a:srgbClr val="000000"/>
                </a:solidFill>
                <a:sym typeface="Arial"/>
              </a:rPr>
              <a:t> </a:t>
            </a:r>
            <a:r>
              <a:rPr lang="en-US" sz="1600" dirty="0">
                <a:solidFill>
                  <a:srgbClr val="000000"/>
                </a:solidFill>
                <a:sym typeface="Arial"/>
              </a:rPr>
              <a:t>= </a:t>
            </a:r>
            <a:r>
              <a:rPr lang="en-US" sz="1600" dirty="0">
                <a:solidFill>
                  <a:srgbClr val="000000"/>
                </a:solidFill>
                <a:latin typeface="Calibri"/>
                <a:cs typeface="Calibri"/>
                <a:sym typeface="Arial"/>
              </a:rPr>
              <a:t>based on the metrical strength of a note’s onset </a:t>
            </a:r>
            <a:r>
              <a:rPr lang="en-US" sz="1600" dirty="0" smtClean="0">
                <a:solidFill>
                  <a:srgbClr val="000000"/>
                </a:solidFill>
                <a:latin typeface="Calibri"/>
                <a:cs typeface="Calibri"/>
                <a:sym typeface="Arial"/>
              </a:rPr>
              <a:t>time</a:t>
            </a:r>
          </a:p>
          <a:p>
            <a:pPr marL="712800" lvl="2" indent="-284400">
              <a:lnSpc>
                <a:spcPct val="110000"/>
              </a:lnSpc>
              <a:spcBef>
                <a:spcPts val="1000"/>
              </a:spcBef>
              <a:buSzPts val="1400"/>
              <a:defRPr sz="1400">
                <a:solidFill>
                  <a:srgbClr val="000000"/>
                </a:solidFill>
                <a:latin typeface="Courier New"/>
                <a:ea typeface="Courier New"/>
                <a:cs typeface="Courier New"/>
                <a:sym typeface="Courier New"/>
              </a:defRPr>
            </a:pPr>
            <a:r>
              <a:rPr lang="en-US" sz="1600" dirty="0">
                <a:solidFill>
                  <a:srgbClr val="0000FF"/>
                </a:solidFill>
                <a:latin typeface="Calibri (Body)"/>
                <a:cs typeface="Calibri (Body)"/>
              </a:rPr>
              <a:t>Tonal </a:t>
            </a:r>
            <a:r>
              <a:rPr lang="en-US" sz="1600" dirty="0" smtClean="0">
                <a:solidFill>
                  <a:srgbClr val="0000FF"/>
                </a:solidFill>
                <a:latin typeface="Calibri (Body)"/>
                <a:cs typeface="Calibri (Body)"/>
              </a:rPr>
              <a:t>features </a:t>
            </a:r>
            <a:r>
              <a:rPr lang="en-US" sz="1600" dirty="0" smtClean="0">
                <a:solidFill>
                  <a:srgbClr val="000000"/>
                </a:solidFill>
                <a:latin typeface="Calibri (Body)"/>
                <a:cs typeface="Calibri (Body)"/>
              </a:rPr>
              <a:t>(computed for BOTH </a:t>
            </a:r>
            <a:r>
              <a:rPr lang="en-US" sz="1600" i="1" dirty="0" smtClean="0">
                <a:solidFill>
                  <a:srgbClr val="000000"/>
                </a:solidFill>
                <a:latin typeface="Calibri (Body)"/>
                <a:cs typeface="Calibri (Body)"/>
              </a:rPr>
              <a:t>melody 1 and melody 2 </a:t>
            </a:r>
            <a:r>
              <a:rPr lang="en-US" sz="1600" dirty="0" smtClean="0">
                <a:solidFill>
                  <a:srgbClr val="000000"/>
                </a:solidFill>
                <a:latin typeface="Calibri (Body)"/>
                <a:cs typeface="Calibri (Body)"/>
              </a:rPr>
              <a:t>of dyad)</a:t>
            </a:r>
            <a:endParaRPr lang="en-US" sz="1600" dirty="0">
              <a:solidFill>
                <a:srgbClr val="000000"/>
              </a:solidFill>
              <a:latin typeface="Calibri (Body)"/>
              <a:cs typeface="Calibri (Body)"/>
              <a:sym typeface="Arial"/>
            </a:endParaRPr>
          </a:p>
          <a:p>
            <a:pPr marL="882650" lvl="1">
              <a:lnSpc>
                <a:spcPct val="110000"/>
              </a:lnSpc>
              <a:spcBef>
                <a:spcPts val="600"/>
              </a:spcBef>
              <a:buSzPts val="1400"/>
              <a:buFont typeface="Arial"/>
              <a:buChar char="•"/>
              <a:defRPr sz="1400">
                <a:solidFill>
                  <a:srgbClr val="000000"/>
                </a:solidFill>
                <a:latin typeface="Courier New"/>
                <a:ea typeface="Courier New"/>
                <a:cs typeface="Courier New"/>
                <a:sym typeface="Courier New"/>
              </a:defRPr>
            </a:pPr>
            <a:r>
              <a:rPr sz="1600" b="1" dirty="0" smtClean="0"/>
              <a:t>Tonal stability</a:t>
            </a:r>
            <a:r>
              <a:rPr lang="en-GB" sz="1600" b="1" dirty="0" smtClean="0"/>
              <a:t> </a:t>
            </a:r>
            <a:r>
              <a:rPr sz="1600" dirty="0" smtClean="0">
                <a:latin typeface="+mj-lt"/>
                <a:ea typeface="+mj-ea"/>
                <a:cs typeface="+mj-cs"/>
                <a:sym typeface="Arial"/>
              </a:rPr>
              <a:t>=</a:t>
            </a:r>
            <a:r>
              <a:rPr lang="en-GB" sz="1600" dirty="0" smtClean="0">
                <a:latin typeface="+mj-lt"/>
                <a:ea typeface="+mj-ea"/>
                <a:cs typeface="+mj-cs"/>
                <a:sym typeface="Arial"/>
              </a:rPr>
              <a:t> </a:t>
            </a:r>
            <a:r>
              <a:rPr sz="1600" dirty="0" smtClean="0">
                <a:latin typeface="+mj-lt"/>
                <a:ea typeface="+mj-ea"/>
                <a:cs typeface="+mj-cs"/>
                <a:sym typeface="Arial"/>
              </a:rPr>
              <a:t> </a:t>
            </a:r>
            <a:r>
              <a:rPr sz="1600" dirty="0">
                <a:latin typeface="+mj-lt"/>
                <a:ea typeface="+mj-ea"/>
                <a:cs typeface="+mj-cs"/>
                <a:sym typeface="Arial"/>
              </a:rPr>
              <a:t>value of pitch class of the changed or to-be-changed tone according to the tonal hierarchy </a:t>
            </a:r>
            <a:r>
              <a:rPr sz="1400" dirty="0">
                <a:latin typeface="+mj-lt"/>
                <a:ea typeface="+mj-ea"/>
                <a:cs typeface="+mj-cs"/>
                <a:sym typeface="Arial"/>
              </a:rPr>
              <a:t>(see Krumhansl, 1990) </a:t>
            </a:r>
            <a:r>
              <a:rPr sz="1600" dirty="0">
                <a:latin typeface="+mj-lt"/>
                <a:ea typeface="+mj-ea"/>
                <a:cs typeface="+mj-cs"/>
                <a:sym typeface="Arial"/>
              </a:rPr>
              <a:t>divided by the value of the tonic of the key</a:t>
            </a:r>
          </a:p>
          <a:p>
            <a:pPr marL="882650" lvl="1">
              <a:lnSpc>
                <a:spcPct val="110000"/>
              </a:lnSpc>
              <a:spcBef>
                <a:spcPts val="600"/>
              </a:spcBef>
              <a:buSzPts val="1400"/>
              <a:buFont typeface="Arial"/>
              <a:buChar char="•"/>
              <a:defRPr sz="1400">
                <a:solidFill>
                  <a:srgbClr val="000000"/>
                </a:solidFill>
                <a:latin typeface="Courier New"/>
                <a:ea typeface="Courier New"/>
                <a:cs typeface="Courier New"/>
                <a:sym typeface="Courier New"/>
              </a:defRPr>
            </a:pPr>
            <a:r>
              <a:rPr sz="1600" b="1" dirty="0"/>
              <a:t>Tonal instability</a:t>
            </a:r>
            <a:r>
              <a:rPr sz="1600" b="1" dirty="0">
                <a:latin typeface="+mj-lt"/>
                <a:ea typeface="+mj-ea"/>
                <a:cs typeface="+mj-cs"/>
                <a:sym typeface="Arial"/>
              </a:rPr>
              <a:t> </a:t>
            </a:r>
            <a:r>
              <a:rPr lang="en-GB" sz="1600" b="1" dirty="0" smtClean="0">
                <a:latin typeface="+mj-lt"/>
                <a:ea typeface="+mj-ea"/>
                <a:cs typeface="+mj-cs"/>
                <a:sym typeface="Arial"/>
              </a:rPr>
              <a:t> </a:t>
            </a:r>
            <a:r>
              <a:rPr lang="en-GB" sz="1600" dirty="0" smtClean="0">
                <a:latin typeface="+mj-lt"/>
                <a:ea typeface="+mj-ea"/>
                <a:cs typeface="+mj-cs"/>
                <a:sym typeface="Arial"/>
              </a:rPr>
              <a:t>=  </a:t>
            </a:r>
            <a:r>
              <a:rPr sz="1600" dirty="0" smtClean="0">
                <a:latin typeface="+mj-lt"/>
                <a:ea typeface="+mj-ea"/>
                <a:cs typeface="+mj-cs"/>
                <a:sym typeface="Arial"/>
              </a:rPr>
              <a:t>the </a:t>
            </a:r>
            <a:r>
              <a:rPr sz="1600" dirty="0">
                <a:latin typeface="+mj-lt"/>
                <a:ea typeface="+mj-ea"/>
                <a:cs typeface="+mj-cs"/>
                <a:sym typeface="Arial"/>
              </a:rPr>
              <a:t>inverse of tonal </a:t>
            </a:r>
            <a:r>
              <a:rPr sz="1600" dirty="0" smtClean="0">
                <a:latin typeface="+mj-lt"/>
                <a:ea typeface="+mj-ea"/>
                <a:cs typeface="+mj-cs"/>
                <a:sym typeface="Arial"/>
              </a:rPr>
              <a:t>stability</a:t>
            </a:r>
            <a:r>
              <a:rPr lang="en-GB" sz="1600" dirty="0">
                <a:latin typeface="+mj-lt"/>
                <a:ea typeface="+mj-ea"/>
                <a:cs typeface="+mj-cs"/>
                <a:sym typeface="Arial"/>
              </a:rPr>
              <a:t> </a:t>
            </a:r>
            <a:r>
              <a:rPr lang="en-GB" sz="1600" dirty="0" smtClean="0">
                <a:latin typeface="+mj-lt"/>
                <a:ea typeface="+mj-ea"/>
                <a:cs typeface="+mj-cs"/>
                <a:sym typeface="Arial"/>
              </a:rPr>
              <a:t>, or </a:t>
            </a:r>
            <a:r>
              <a:rPr sz="1600" dirty="0" smtClean="0">
                <a:latin typeface="+mj-lt"/>
                <a:ea typeface="+mj-ea"/>
                <a:cs typeface="+mj-cs"/>
                <a:sym typeface="Arial"/>
              </a:rPr>
              <a:t> </a:t>
            </a:r>
            <a:r>
              <a:rPr sz="1600" b="1" dirty="0"/>
              <a:t>1-Tonal stability</a:t>
            </a:r>
          </a:p>
          <a:p>
            <a:pPr marL="882650" lvl="1">
              <a:buSzPts val="1400"/>
              <a:buFont typeface="Arial"/>
              <a:buChar char="•"/>
              <a:defRPr sz="1400">
                <a:solidFill>
                  <a:srgbClr val="000000"/>
                </a:solidFill>
                <a:latin typeface="Courier New"/>
                <a:ea typeface="Courier New"/>
                <a:cs typeface="Courier New"/>
                <a:sym typeface="Courier New"/>
              </a:defRPr>
            </a:pPr>
            <a:endParaRPr lang="en-GB" dirty="0" smtClean="0"/>
          </a:p>
        </p:txBody>
      </p:sp>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descr="Shape 113"/>
          <p:cNvSpPr>
            <a:spLocks noGrp="1"/>
          </p:cNvSpPr>
          <p:nvPr>
            <p:ph type="title"/>
          </p:nvPr>
        </p:nvSpPr>
        <p:spPr>
          <a:xfrm>
            <a:off x="311699" y="167300"/>
            <a:ext cx="8520602" cy="652401"/>
          </a:xfrm>
          <a:prstGeom prst="rect">
            <a:avLst/>
          </a:prstGeom>
        </p:spPr>
        <p:txBody>
          <a:bodyPr>
            <a:noAutofit/>
          </a:bodyPr>
          <a:lstStyle>
            <a:lvl1pPr defTabSz="694944">
              <a:defRPr sz="2128"/>
            </a:lvl1pPr>
          </a:lstStyle>
          <a:p>
            <a:r>
              <a:rPr lang="en-GB" sz="4400" dirty="0" smtClean="0"/>
              <a:t>Calculating </a:t>
            </a:r>
            <a:r>
              <a:rPr sz="4400" dirty="0" smtClean="0"/>
              <a:t>saliences</a:t>
            </a:r>
            <a:r>
              <a:rPr lang="en-GB" sz="4400" dirty="0" smtClean="0"/>
              <a:t>: Rhythmic</a:t>
            </a:r>
            <a:endParaRPr sz="4400" dirty="0"/>
          </a:p>
        </p:txBody>
      </p:sp>
      <p:grpSp>
        <p:nvGrpSpPr>
          <p:cNvPr id="17" name="Group 16"/>
          <p:cNvGrpSpPr/>
          <p:nvPr/>
        </p:nvGrpSpPr>
        <p:grpSpPr>
          <a:xfrm>
            <a:off x="2014176" y="1094309"/>
            <a:ext cx="4917304" cy="2380142"/>
            <a:chOff x="1702469" y="1202388"/>
            <a:chExt cx="5269538" cy="2897557"/>
          </a:xfrm>
        </p:grpSpPr>
        <p:pic>
          <p:nvPicPr>
            <p:cNvPr id="4" name="Picture 3">
              <a:extLst>
                <a:ext uri="{FF2B5EF4-FFF2-40B4-BE49-F238E27FC236}">
                  <a16:creationId xmlns:a16="http://schemas.microsoft.com/office/drawing/2014/main" xmlns="" id="{D4B9F320-0415-4068-90CD-0E7B87C77706}"/>
                </a:ext>
              </a:extLst>
            </p:cNvPr>
            <p:cNvPicPr>
              <a:picLocks noChangeAspect="1"/>
            </p:cNvPicPr>
            <p:nvPr/>
          </p:nvPicPr>
          <p:blipFill rotWithShape="1">
            <a:blip r:embed="rId3"/>
            <a:srcRect t="3274"/>
            <a:stretch/>
          </p:blipFill>
          <p:spPr>
            <a:xfrm>
              <a:off x="1702469" y="1202388"/>
              <a:ext cx="5269538" cy="2897557"/>
            </a:xfrm>
            <a:prstGeom prst="rect">
              <a:avLst/>
            </a:prstGeom>
          </p:spPr>
        </p:pic>
        <p:cxnSp>
          <p:nvCxnSpPr>
            <p:cNvPr id="16" name="Straight Connector 15"/>
            <p:cNvCxnSpPr/>
            <p:nvPr/>
          </p:nvCxnSpPr>
          <p:spPr>
            <a:xfrm>
              <a:off x="1702474" y="1202388"/>
              <a:ext cx="0" cy="2897557"/>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pic>
        <p:nvPicPr>
          <p:cNvPr id="18" name="Picture 17" descr="Screen Shot 2018-07-24 at 22.19.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117" y="3645635"/>
            <a:ext cx="8520602" cy="3212365"/>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descr="Shape 113"/>
          <p:cNvSpPr>
            <a:spLocks noGrp="1"/>
          </p:cNvSpPr>
          <p:nvPr>
            <p:ph type="title"/>
          </p:nvPr>
        </p:nvSpPr>
        <p:spPr>
          <a:xfrm>
            <a:off x="311699" y="167300"/>
            <a:ext cx="8520602" cy="652401"/>
          </a:xfrm>
          <a:prstGeom prst="rect">
            <a:avLst/>
          </a:prstGeom>
        </p:spPr>
        <p:txBody>
          <a:bodyPr>
            <a:noAutofit/>
          </a:bodyPr>
          <a:lstStyle>
            <a:lvl1pPr defTabSz="694944">
              <a:defRPr sz="2128"/>
            </a:lvl1pPr>
          </a:lstStyle>
          <a:p>
            <a:r>
              <a:rPr lang="en-GB" sz="4400" dirty="0" smtClean="0"/>
              <a:t>Calculating </a:t>
            </a:r>
            <a:r>
              <a:rPr sz="4400" dirty="0" smtClean="0"/>
              <a:t>saliences</a:t>
            </a:r>
            <a:r>
              <a:rPr lang="en-GB" sz="4400" dirty="0" smtClean="0"/>
              <a:t>: Tonal</a:t>
            </a:r>
            <a:endParaRPr sz="4400" dirty="0"/>
          </a:p>
        </p:txBody>
      </p:sp>
      <p:pic>
        <p:nvPicPr>
          <p:cNvPr id="5" name="Picture 4">
            <a:extLst>
              <a:ext uri="{FF2B5EF4-FFF2-40B4-BE49-F238E27FC236}">
                <a16:creationId xmlns:a16="http://schemas.microsoft.com/office/drawing/2014/main" xmlns="" id="{40A83B6C-F8F7-4735-804D-C784750DDDBC}"/>
              </a:ext>
            </a:extLst>
          </p:cNvPr>
          <p:cNvPicPr>
            <a:picLocks noChangeAspect="1"/>
          </p:cNvPicPr>
          <p:nvPr/>
        </p:nvPicPr>
        <p:blipFill>
          <a:blip r:embed="rId3"/>
          <a:stretch>
            <a:fillRect/>
          </a:stretch>
        </p:blipFill>
        <p:spPr>
          <a:xfrm>
            <a:off x="419792" y="1733024"/>
            <a:ext cx="8202106" cy="636973"/>
          </a:xfrm>
          <a:prstGeom prst="rect">
            <a:avLst/>
          </a:prstGeom>
        </p:spPr>
      </p:pic>
      <p:pic>
        <p:nvPicPr>
          <p:cNvPr id="3" name="Picture 2" descr="Screen Shot 2018-07-24 at 21.52.4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60" y="2889674"/>
            <a:ext cx="8985238" cy="1515802"/>
          </a:xfrm>
          <a:prstGeom prst="rect">
            <a:avLst/>
          </a:prstGeom>
        </p:spPr>
      </p:pic>
      <p:sp>
        <p:nvSpPr>
          <p:cNvPr id="6" name="TextBox 5"/>
          <p:cNvSpPr txBox="1"/>
          <p:nvPr/>
        </p:nvSpPr>
        <p:spPr>
          <a:xfrm>
            <a:off x="636521" y="4932570"/>
            <a:ext cx="7809727" cy="861774"/>
          </a:xfrm>
          <a:prstGeom prst="rect">
            <a:avLst/>
          </a:prstGeom>
          <a:noFill/>
        </p:spPr>
        <p:txBody>
          <a:bodyPr wrap="square" rtlCol="0">
            <a:spAutoFit/>
          </a:bodyPr>
          <a:lstStyle/>
          <a:p>
            <a:r>
              <a:rPr lang="en-US" sz="1800" b="1" u="sng" dirty="0" smtClean="0"/>
              <a:t>Example</a:t>
            </a:r>
            <a:r>
              <a:rPr lang="en-US" sz="1800" b="1" dirty="0" smtClean="0"/>
              <a:t>: </a:t>
            </a:r>
            <a:r>
              <a:rPr lang="en-US" sz="1800" dirty="0" smtClean="0"/>
              <a:t>In the key of D, the note F would have </a:t>
            </a:r>
            <a:r>
              <a:rPr lang="en-US" sz="1800" i="1" dirty="0" smtClean="0"/>
              <a:t>tonal stability </a:t>
            </a:r>
            <a:r>
              <a:rPr lang="en-US" sz="1800" dirty="0" smtClean="0"/>
              <a:t>2.33 / 6.35 = </a:t>
            </a:r>
            <a:r>
              <a:rPr lang="en-US" sz="1800" b="1" dirty="0" smtClean="0"/>
              <a:t>0.367</a:t>
            </a:r>
          </a:p>
          <a:p>
            <a:r>
              <a:rPr lang="en-US" sz="1800" b="1" dirty="0"/>
              <a:t> </a:t>
            </a:r>
            <a:r>
              <a:rPr lang="en-US" sz="1800" b="1" dirty="0" smtClean="0"/>
              <a:t>                 </a:t>
            </a:r>
            <a:r>
              <a:rPr lang="en-US" sz="1800" dirty="0" smtClean="0"/>
              <a:t>and would have </a:t>
            </a:r>
            <a:r>
              <a:rPr lang="en-US" sz="1800" i="1" dirty="0" smtClean="0"/>
              <a:t>tonal instability </a:t>
            </a:r>
            <a:r>
              <a:rPr lang="en-US" sz="1800" dirty="0" smtClean="0"/>
              <a:t>of 1 – 0.367 = </a:t>
            </a:r>
            <a:r>
              <a:rPr lang="en-US" sz="1800" b="1" dirty="0" smtClean="0"/>
              <a:t>0.633  </a:t>
            </a:r>
            <a:r>
              <a:rPr lang="en-US" sz="1800" dirty="0" smtClean="0"/>
              <a:t> </a:t>
            </a:r>
          </a:p>
          <a:p>
            <a:r>
              <a:rPr lang="en-US" dirty="0" smtClean="0"/>
              <a:t>                 </a:t>
            </a:r>
            <a:endParaRPr lang="en-US" dirty="0"/>
          </a:p>
        </p:txBody>
      </p:sp>
    </p:spTree>
    <p:extLst>
      <p:ext uri="{BB962C8B-B14F-4D97-AF65-F5344CB8AC3E}">
        <p14:creationId xmlns:p14="http://schemas.microsoft.com/office/powerpoint/2010/main" val="192969430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495</TotalTime>
  <Words>2215</Words>
  <Application>Microsoft Macintosh PowerPoint</Application>
  <PresentationFormat>On-screen Show (4:3)</PresentationFormat>
  <Paragraphs>121</Paragraphs>
  <Slides>26</Slides>
  <Notes>5</Notes>
  <HiddenSlides>5</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Modelling novice and expert listeners’ ability to detect changes in short melodies</vt:lpstr>
      <vt:lpstr>Background</vt:lpstr>
      <vt:lpstr>Background</vt:lpstr>
      <vt:lpstr>Background</vt:lpstr>
      <vt:lpstr>Examples of stimuli - Exp 1</vt:lpstr>
      <vt:lpstr>PowerPoint Presentation</vt:lpstr>
      <vt:lpstr>Method: Overview</vt:lpstr>
      <vt:lpstr>Calculating saliences: Rhythmic</vt:lpstr>
      <vt:lpstr>Calculating saliences: Tonal</vt:lpstr>
      <vt:lpstr>Predicting the perceived difference between melodies</vt:lpstr>
      <vt:lpstr>Calculating saliences</vt:lpstr>
      <vt:lpstr>Results</vt:lpstr>
      <vt:lpstr>Results</vt:lpstr>
      <vt:lpstr>Exp 1: Top ten weighting combinations for non-musicians</vt:lpstr>
      <vt:lpstr>PowerPoint Presentation</vt:lpstr>
      <vt:lpstr>Exp 2: Top ten weighting combinations for non-musicians</vt:lpstr>
      <vt:lpstr>Exp 2: Top ten weighting combinations for musicians</vt:lpstr>
      <vt:lpstr>Conclusions: Overview of findings</vt:lpstr>
      <vt:lpstr>Conclusions</vt:lpstr>
      <vt:lpstr>References</vt:lpstr>
      <vt:lpstr>PowerPoint Presentation</vt:lpstr>
      <vt:lpstr>PowerPoint Presentation</vt:lpstr>
      <vt:lpstr>Aims</vt:lpstr>
      <vt:lpstr>Method</vt:lpstr>
      <vt:lpstr>Results</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novice and expert listeners’ ability to detect changes in short melodies</dc:title>
  <cp:lastModifiedBy>Kat Agres</cp:lastModifiedBy>
  <cp:revision>30</cp:revision>
  <dcterms:modified xsi:type="dcterms:W3CDTF">2018-07-24T14:25:58Z</dcterms:modified>
</cp:coreProperties>
</file>