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unknown"/>
  <Default Extension="mid"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59" r:id="rId5"/>
    <p:sldId id="261" r:id="rId6"/>
    <p:sldId id="262" r:id="rId7"/>
    <p:sldId id="263" r:id="rId8"/>
    <p:sldId id="264" r:id="rId9"/>
    <p:sldId id="265" r:id="rId10"/>
    <p:sldId id="282" r:id="rId11"/>
    <p:sldId id="283" r:id="rId12"/>
    <p:sldId id="266" r:id="rId13"/>
    <p:sldId id="268" r:id="rId14"/>
    <p:sldId id="269" r:id="rId15"/>
    <p:sldId id="270" r:id="rId16"/>
    <p:sldId id="267" r:id="rId17"/>
    <p:sldId id="271" r:id="rId18"/>
    <p:sldId id="274" r:id="rId19"/>
    <p:sldId id="272" r:id="rId20"/>
    <p:sldId id="273" r:id="rId21"/>
    <p:sldId id="275" r:id="rId22"/>
    <p:sldId id="276" r:id="rId23"/>
    <p:sldId id="277" r:id="rId24"/>
    <p:sldId id="284" r:id="rId25"/>
    <p:sldId id="287" r:id="rId26"/>
    <p:sldId id="278" r:id="rId27"/>
    <p:sldId id="279" r:id="rId28"/>
    <p:sldId id="280" r:id="rId29"/>
    <p:sldId id="281" r:id="rId30"/>
    <p:sldId id="285"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14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F8E401-9493-3C42-884E-80D96A7A7D7F}" type="datetimeFigureOut">
              <a:t>24/09/2014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E9A5D-34BC-6242-A2F5-2E8EFD3F06F9}" type="slidenum">
              <a:t>‹#›</a:t>
            </a:fld>
            <a:endParaRPr lang="en-US"/>
          </a:p>
        </p:txBody>
      </p:sp>
    </p:spTree>
    <p:extLst>
      <p:ext uri="{BB962C8B-B14F-4D97-AF65-F5344CB8AC3E}">
        <p14:creationId xmlns:p14="http://schemas.microsoft.com/office/powerpoint/2010/main" val="267394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8</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9</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567106-59EC-1C47-AF33-9581BA033300}" type="slidenum">
              <a:rPr lang="en-US" sz="1200">
                <a:latin typeface="Arial" charset="0"/>
              </a:rPr>
              <a:pPr/>
              <a:t>10</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92B6F24-621E-DC4F-8217-F5717F5AB39F}" type="slidenum">
              <a:rPr lang="en-US" sz="1200">
                <a:latin typeface="Arial" charset="0"/>
              </a:rPr>
              <a:pPr/>
              <a:t>11</a:t>
            </a:fld>
            <a:endParaRPr lang="en-US" sz="1200">
              <a:latin typeface="Arial" charset="0"/>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r>
              <a:rPr lang="en-US"/>
              <a:t>We found we could go some way towards isolating the themes and motives in a piece of music by using just three simple heuristics which I will now describe.</a:t>
            </a:r>
          </a:p>
          <a:p>
            <a:pPr eaLnBrk="1" hangingPunct="1"/>
            <a:r>
              <a:rPr lang="en-US"/>
              <a:t>First, let’s define the coverage of a pattern to be the number of distinct points in the dataset in occurrences of the pattern. For example, the coverage of this triangular pattern in this dataset is 6, but in this dataset, its coverage is 9.</a:t>
            </a:r>
          </a:p>
          <a:p>
            <a:pPr eaLnBrk="1" hangingPunct="1"/>
            <a:r>
              <a:rPr lang="en-US"/>
              <a:t>In general, the coverage of a pattern is greater for larger, non-overlapping patterns that occur frequently.</a:t>
            </a:r>
          </a:p>
          <a:p>
            <a:pPr eaLnBrk="1" hangingPunct="1"/>
            <a:r>
              <a:rPr lang="en-US"/>
              <a:t>if we represent a passage of music as a set of points in graph of pitch against time, musical themes generally seem to have relatively high coverage.</a:t>
            </a:r>
          </a:p>
          <a:p>
            <a:pPr eaLnBrk="1" hangingPunct="1"/>
            <a:r>
              <a:rPr lang="en-US"/>
              <a:t>Next, let’s define the compactness of a pattern to be the ratio of the number of points in a pattern to the number of points in the region spanned by the pattern.</a:t>
            </a:r>
          </a:p>
          <a:p>
            <a:pPr eaLnBrk="1" hangingPunct="1"/>
            <a:r>
              <a:rPr lang="en-US"/>
              <a:t>The region spanned by a pattern can be defined in various ways.</a:t>
            </a:r>
          </a:p>
          <a:p>
            <a:pPr eaLnBrk="1" hangingPunct="1"/>
            <a:r>
              <a:rPr lang="en-US"/>
              <a:t>For example, we can define the region spanned by a pattern in a pitch-time representation of a passage of music to be the segment containing all the notes that start between the first and last note onsets in the pattern.</a:t>
            </a:r>
          </a:p>
          <a:p>
            <a:pPr eaLnBrk="1" hangingPunct="1"/>
            <a:r>
              <a:rPr lang="en-US"/>
              <a:t>Alternatively, we could define the region spanned by a pattern in such a representation to be the bounding box or convex hull of the pattern.</a:t>
            </a:r>
          </a:p>
          <a:p>
            <a:pPr eaLnBrk="1" hangingPunct="1"/>
            <a:r>
              <a:rPr lang="en-US"/>
              <a:t>As you can see here, the compactness value obviously depends on how the region spanned by a pattern is defined.</a:t>
            </a:r>
          </a:p>
          <a:p>
            <a:pPr eaLnBrk="1" hangingPunct="1"/>
            <a:r>
              <a:rPr lang="en-US"/>
              <a:t>However, musical themes typically have at least one occurrence with relatively high compactness since this will make the pattern easier to perceive. However, other occurrences may be highly embellished and thus have lower compactness.</a:t>
            </a:r>
          </a:p>
          <a:p>
            <a:pPr eaLnBrk="1" hangingPunct="1"/>
            <a:r>
              <a:rPr lang="en-US"/>
              <a:t>Another interesting heuristic that seems to be useful for isolating themes is the compression ratio that can be achieved by representing the set of points covered by all the occurrences of a pattern by specifying just one occurrence of the pattern together with all the vectors by which the pattern is translatable within the dataset.</a:t>
            </a:r>
          </a:p>
          <a:p>
            <a:pPr eaLnBrk="1" hangingPunct="1"/>
            <a:r>
              <a:rPr lang="en-US"/>
              <a:t>For example, by doing this with the triangular pattern in this dataset, we achieve a compression ratio of 6/5. However, in this dataset, the same pattern can be used to achieve a compression  ratio of 9/5.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12</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E9A5D-34BC-6242-A2F5-2E8EFD3F06F9}" type="slidenum">
              <a:t>31</a:t>
            </a:fld>
            <a:endParaRPr lang="en-US"/>
          </a:p>
        </p:txBody>
      </p:sp>
    </p:spTree>
    <p:extLst>
      <p:ext uri="{BB962C8B-B14F-4D97-AF65-F5344CB8AC3E}">
        <p14:creationId xmlns:p14="http://schemas.microsoft.com/office/powerpoint/2010/main" val="5116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9B0EB56F-EC17-A441-B2C2-4A298F076108}" type="datetimeFigureOut">
              <a:t>24/09/2014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402812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9B0EB56F-EC17-A441-B2C2-4A298F076108}" type="datetimeFigureOut">
              <a:t>24/09/2014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75369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9B0EB56F-EC17-A441-B2C2-4A298F076108}" type="datetimeFigureOut">
              <a:t>24/09/2014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92667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9B0EB56F-EC17-A441-B2C2-4A298F076108}" type="datetimeFigureOut">
              <a:t>24/09/2014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177864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9B0EB56F-EC17-A441-B2C2-4A298F076108}" type="datetimeFigureOut">
              <a:t>24/09/2014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58945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9B0EB56F-EC17-A441-B2C2-4A298F076108}" type="datetimeFigureOut">
              <a:t>24/09/2014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361508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9B0EB56F-EC17-A441-B2C2-4A298F076108}" type="datetimeFigureOut">
              <a:t>24/09/2014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365422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9B0EB56F-EC17-A441-B2C2-4A298F076108}" type="datetimeFigureOut">
              <a:t>24/09/2014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348288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EB56F-EC17-A441-B2C2-4A298F076108}" type="datetimeFigureOut">
              <a:t>24/09/2014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209440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9B0EB56F-EC17-A441-B2C2-4A298F076108}" type="datetimeFigureOut">
              <a:t>24/09/2014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3167954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9B0EB56F-EC17-A441-B2C2-4A298F076108}" type="datetimeFigureOut">
              <a:t>24/09/2014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0945B-74E6-2143-9E54-5CA4FFC621BB}" type="slidenum">
              <a:t>‹#›</a:t>
            </a:fld>
            <a:endParaRPr lang="en-US"/>
          </a:p>
        </p:txBody>
      </p:sp>
    </p:spTree>
    <p:extLst>
      <p:ext uri="{BB962C8B-B14F-4D97-AF65-F5344CB8AC3E}">
        <p14:creationId xmlns:p14="http://schemas.microsoft.com/office/powerpoint/2010/main" val="28046241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EB56F-EC17-A441-B2C2-4A298F076108}" type="datetimeFigureOut">
              <a:t>24/09/2014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0945B-74E6-2143-9E54-5CA4FFC621BB}" type="slidenum">
              <a:t>‹#›</a:t>
            </a:fld>
            <a:endParaRPr lang="en-US"/>
          </a:p>
        </p:txBody>
      </p:sp>
    </p:spTree>
    <p:extLst>
      <p:ext uri="{BB962C8B-B14F-4D97-AF65-F5344CB8AC3E}">
        <p14:creationId xmlns:p14="http://schemas.microsoft.com/office/powerpoint/2010/main" val="1836787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jpeg"/><Relationship Id="rId5" Type="http://schemas.openxmlformats.org/officeDocument/2006/relationships/oleObject" Target="../embeddings/oleObject1.bin"/><Relationship Id="rId6"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27.png"/><Relationship Id="rId1" Type="http://schemas.microsoft.com/office/2007/relationships/media" Target="../media/media1.m4a"/><Relationship Id="rId2" Type="http://schemas.openxmlformats.org/officeDocument/2006/relationships/audio" Target="../media/media1.m4a"/></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emf"/><Relationship Id="rId6" Type="http://schemas.openxmlformats.org/officeDocument/2006/relationships/image" Target="../media/image7.emf"/><Relationship Id="rId1" Type="http://schemas.microsoft.com/office/2007/relationships/media" Target="../media/media1.m4a"/><Relationship Id="rId2" Type="http://schemas.openxmlformats.org/officeDocument/2006/relationships/audio" Target="../media/media1.m4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hyperlink" Target="http://www.liederenbank.nl" TargetMode="External"/><Relationship Id="rId10" Type="http://schemas.openxmlformats.org/officeDocument/2006/relationships/image" Target="../media/image5.png"/><Relationship Id="rId1" Type="http://schemas.microsoft.com/office/2007/relationships/media" Target="../media/media2.mid"/><Relationship Id="rId2" Type="http://schemas.openxmlformats.org/officeDocument/2006/relationships/audio" Target="../media/media2.mid"/></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emf"/><Relationship Id="rId5" Type="http://schemas.openxmlformats.org/officeDocument/2006/relationships/image" Target="../media/image9.png"/><Relationship Id="rId6"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1.png"/><Relationship Id="rId1" Type="http://schemas.microsoft.com/office/2007/relationships/media" Target="../media/media1.m4a"/><Relationship Id="rId2" Type="http://schemas.openxmlformats.org/officeDocument/2006/relationships/audio" Target="../media/media1.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4745"/>
            <a:ext cx="7772400" cy="1470025"/>
          </a:xfrm>
        </p:spPr>
        <p:txBody>
          <a:bodyPr/>
          <a:lstStyle/>
          <a:p>
            <a:r>
              <a:rPr lang="en-US"/>
              <a:t>Geometric Pattern Discovery </a:t>
            </a:r>
            <a:br>
              <a:rPr lang="en-US"/>
            </a:br>
            <a:r>
              <a:rPr lang="en-US"/>
              <a:t>in Music</a:t>
            </a:r>
          </a:p>
        </p:txBody>
      </p:sp>
      <p:sp>
        <p:nvSpPr>
          <p:cNvPr id="3" name="Subtitle 2"/>
          <p:cNvSpPr>
            <a:spLocks noGrp="1"/>
          </p:cNvSpPr>
          <p:nvPr>
            <p:ph type="subTitle" idx="1"/>
          </p:nvPr>
        </p:nvSpPr>
        <p:spPr>
          <a:xfrm>
            <a:off x="1371600" y="3886200"/>
            <a:ext cx="6400800" cy="847498"/>
          </a:xfrm>
        </p:spPr>
        <p:txBody>
          <a:bodyPr/>
          <a:lstStyle/>
          <a:p>
            <a:r>
              <a:rPr lang="en-US"/>
              <a:t>David Meredith</a:t>
            </a:r>
          </a:p>
          <a:p>
            <a:endParaRPr lang="en-US"/>
          </a:p>
        </p:txBody>
      </p:sp>
      <p:pic>
        <p:nvPicPr>
          <p:cNvPr id="4" name="Picture 3" descr="AAU_LOGO_RGB_U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941" y="4733698"/>
            <a:ext cx="1714500" cy="1206500"/>
          </a:xfrm>
          <a:prstGeom prst="rect">
            <a:avLst/>
          </a:prstGeom>
        </p:spPr>
      </p:pic>
      <p:sp>
        <p:nvSpPr>
          <p:cNvPr id="5" name="TextBox 4"/>
          <p:cNvSpPr txBox="1"/>
          <p:nvPr/>
        </p:nvSpPr>
        <p:spPr>
          <a:xfrm>
            <a:off x="3211848" y="6140629"/>
            <a:ext cx="2711141" cy="369332"/>
          </a:xfrm>
          <a:prstGeom prst="rect">
            <a:avLst/>
          </a:prstGeom>
          <a:noFill/>
        </p:spPr>
        <p:txBody>
          <a:bodyPr wrap="square" rtlCol="0">
            <a:spAutoFit/>
          </a:bodyPr>
          <a:lstStyle/>
          <a:p>
            <a:pPr algn="ctr"/>
            <a:r>
              <a:rPr lang="en-US"/>
              <a:t>MT Colloquium, 24.9.14</a:t>
            </a:r>
          </a:p>
        </p:txBody>
      </p:sp>
      <p:pic>
        <p:nvPicPr>
          <p:cNvPr id="6" name="Picture 5" descr="bwv847-COSIATE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469"/>
            <a:ext cx="9144000" cy="1654956"/>
          </a:xfrm>
          <a:prstGeom prst="rect">
            <a:avLst/>
          </a:prstGeom>
        </p:spPr>
      </p:pic>
      <p:pic>
        <p:nvPicPr>
          <p:cNvPr id="7" name="Picture 6"/>
          <p:cNvPicPr>
            <a:picLocks noChangeAspect="1"/>
          </p:cNvPicPr>
          <p:nvPr/>
        </p:nvPicPr>
        <p:blipFill>
          <a:blip r:embed="rId4"/>
          <a:stretch>
            <a:fillRect/>
          </a:stretch>
        </p:blipFill>
        <p:spPr>
          <a:xfrm>
            <a:off x="394611" y="5940198"/>
            <a:ext cx="1712197" cy="569763"/>
          </a:xfrm>
          <a:prstGeom prst="rect">
            <a:avLst/>
          </a:prstGeom>
        </p:spPr>
      </p:pic>
      <p:pic>
        <p:nvPicPr>
          <p:cNvPr id="8" name="Picture 7"/>
          <p:cNvPicPr>
            <a:picLocks noChangeAspect="1"/>
          </p:cNvPicPr>
          <p:nvPr/>
        </p:nvPicPr>
        <p:blipFill>
          <a:blip r:embed="rId5"/>
          <a:stretch>
            <a:fillRect/>
          </a:stretch>
        </p:blipFill>
        <p:spPr>
          <a:xfrm>
            <a:off x="6989184" y="5622450"/>
            <a:ext cx="1822156" cy="1057777"/>
          </a:xfrm>
          <a:prstGeom prst="rect">
            <a:avLst/>
          </a:prstGeom>
        </p:spPr>
      </p:pic>
    </p:spTree>
    <p:extLst>
      <p:ext uri="{BB962C8B-B14F-4D97-AF65-F5344CB8AC3E}">
        <p14:creationId xmlns:p14="http://schemas.microsoft.com/office/powerpoint/2010/main" val="1402635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68313" y="188913"/>
            <a:ext cx="8162925" cy="1431925"/>
          </a:xfrm>
        </p:spPr>
        <p:txBody>
          <a:bodyPr>
            <a:spAutoFit/>
          </a:bodyPr>
          <a:lstStyle/>
          <a:p>
            <a:r>
              <a:rPr lang="en-US">
                <a:latin typeface="Calibri" charset="0"/>
              </a:rPr>
              <a:t>Need for heuristics to isolate interesting MTPs</a:t>
            </a:r>
          </a:p>
        </p:txBody>
      </p:sp>
      <p:sp>
        <p:nvSpPr>
          <p:cNvPr id="28674" name="Rectangle 3"/>
          <p:cNvSpPr>
            <a:spLocks noGrp="1" noChangeArrowheads="1"/>
          </p:cNvSpPr>
          <p:nvPr>
            <p:ph idx="1"/>
          </p:nvPr>
        </p:nvSpPr>
        <p:spPr>
          <a:xfrm>
            <a:off x="539750" y="1773238"/>
            <a:ext cx="8110538" cy="4148828"/>
          </a:xfrm>
        </p:spPr>
        <p:txBody>
          <a:bodyPr>
            <a:spAutoFit/>
          </a:bodyPr>
          <a:lstStyle/>
          <a:p>
            <a:pPr>
              <a:lnSpc>
                <a:spcPct val="90000"/>
              </a:lnSpc>
            </a:pPr>
            <a:r>
              <a:rPr lang="en-US" sz="2400" dirty="0">
                <a:latin typeface="Calibri" charset="0"/>
              </a:rPr>
              <a:t>2</a:t>
            </a:r>
            <a:r>
              <a:rPr lang="en-US" sz="2400" i="1" baseline="30000" dirty="0">
                <a:latin typeface="Calibri" charset="0"/>
              </a:rPr>
              <a:t>n </a:t>
            </a:r>
            <a:r>
              <a:rPr lang="en-US" sz="2400" dirty="0">
                <a:latin typeface="Calibri" charset="0"/>
              </a:rPr>
              <a:t>patterns in a dataset of size </a:t>
            </a:r>
            <a:r>
              <a:rPr lang="en-US" sz="2400" i="1" dirty="0">
                <a:latin typeface="Calibri" charset="0"/>
              </a:rPr>
              <a:t>n</a:t>
            </a:r>
          </a:p>
          <a:p>
            <a:pPr>
              <a:lnSpc>
                <a:spcPct val="90000"/>
              </a:lnSpc>
            </a:pPr>
            <a:r>
              <a:rPr lang="en-US" sz="2400" dirty="0">
                <a:latin typeface="Calibri" charset="0"/>
              </a:rPr>
              <a:t>SIA generates &lt; </a:t>
            </a:r>
            <a:r>
              <a:rPr lang="en-US" sz="2400" i="1" dirty="0">
                <a:latin typeface="Calibri" charset="0"/>
              </a:rPr>
              <a:t>n</a:t>
            </a:r>
            <a:r>
              <a:rPr lang="en-US" sz="2400" baseline="30000" dirty="0">
                <a:latin typeface="Calibri" charset="0"/>
              </a:rPr>
              <a:t>2</a:t>
            </a:r>
            <a:r>
              <a:rPr lang="en-US" sz="2400" dirty="0">
                <a:latin typeface="Calibri" charset="0"/>
              </a:rPr>
              <a:t>/2 </a:t>
            </a:r>
            <a:r>
              <a:rPr lang="en-US" sz="2400" dirty="0" smtClean="0">
                <a:latin typeface="Calibri" charset="0"/>
              </a:rPr>
              <a:t>patterns</a:t>
            </a:r>
          </a:p>
          <a:p>
            <a:pPr lvl="1">
              <a:lnSpc>
                <a:spcPct val="90000"/>
              </a:lnSpc>
            </a:pPr>
            <a:r>
              <a:rPr lang="en-US" sz="2000" dirty="0" smtClean="0">
                <a:latin typeface="Calibri" charset="0"/>
              </a:rPr>
              <a:t>sum of cardinalities of MTPs is n(n-1)/2</a:t>
            </a:r>
            <a:endParaRPr lang="en-US" sz="2000" dirty="0">
              <a:latin typeface="Calibri" charset="0"/>
            </a:endParaRPr>
          </a:p>
          <a:p>
            <a:pPr lvl="1">
              <a:lnSpc>
                <a:spcPct val="90000"/>
              </a:lnSpc>
            </a:pPr>
            <a:r>
              <a:rPr lang="en-US" sz="2200" dirty="0">
                <a:latin typeface="Calibri" charset="0"/>
              </a:rPr>
              <a:t>=&gt; SIA generates small fraction of all patterns in a dataset</a:t>
            </a:r>
          </a:p>
          <a:p>
            <a:pPr>
              <a:lnSpc>
                <a:spcPct val="90000"/>
              </a:lnSpc>
            </a:pPr>
            <a:r>
              <a:rPr lang="en-US" sz="2400" dirty="0">
                <a:latin typeface="Calibri" charset="0"/>
              </a:rPr>
              <a:t>Many interesting patterns derivable from </a:t>
            </a:r>
            <a:r>
              <a:rPr lang="en-US" sz="2400" dirty="0" smtClean="0">
                <a:latin typeface="Calibri" charset="0"/>
              </a:rPr>
              <a:t>MTPs found </a:t>
            </a:r>
            <a:r>
              <a:rPr lang="en-US" sz="2400" dirty="0">
                <a:latin typeface="Calibri" charset="0"/>
              </a:rPr>
              <a:t>by SIA</a:t>
            </a:r>
          </a:p>
          <a:p>
            <a:pPr lvl="1">
              <a:lnSpc>
                <a:spcPct val="90000"/>
              </a:lnSpc>
            </a:pPr>
            <a:r>
              <a:rPr lang="en-US" sz="2000" dirty="0">
                <a:latin typeface="Calibri" charset="0"/>
              </a:rPr>
              <a:t>e.g., bounding box or segment spanned by the patterns</a:t>
            </a:r>
          </a:p>
          <a:p>
            <a:pPr>
              <a:lnSpc>
                <a:spcPct val="90000"/>
              </a:lnSpc>
            </a:pPr>
            <a:r>
              <a:rPr lang="en-US" sz="2400" dirty="0">
                <a:latin typeface="Calibri" charset="0"/>
              </a:rPr>
              <a:t>BUT many of the patterns found by SIA are NOT interesting</a:t>
            </a:r>
          </a:p>
          <a:p>
            <a:pPr lvl="2">
              <a:lnSpc>
                <a:spcPct val="90000"/>
              </a:lnSpc>
            </a:pPr>
            <a:r>
              <a:rPr lang="en-US" sz="1800"/>
              <a:t>17519</a:t>
            </a:r>
            <a:r>
              <a:rPr lang="en-US" sz="1800" dirty="0">
                <a:latin typeface="Calibri" charset="0"/>
              </a:rPr>
              <a:t> patterns found by SIA in the fugue from BWV 847</a:t>
            </a:r>
          </a:p>
          <a:p>
            <a:pPr lvl="2">
              <a:lnSpc>
                <a:spcPct val="90000"/>
              </a:lnSpc>
            </a:pPr>
            <a:r>
              <a:rPr lang="en-US" sz="1800" dirty="0">
                <a:latin typeface="Calibri" charset="0"/>
              </a:rPr>
              <a:t>probably about 20 are interesting</a:t>
            </a:r>
          </a:p>
          <a:p>
            <a:pPr>
              <a:lnSpc>
                <a:spcPct val="90000"/>
              </a:lnSpc>
            </a:pPr>
            <a:r>
              <a:rPr lang="en-US" sz="2400" dirty="0">
                <a:latin typeface="Calibri" charset="0"/>
              </a:rPr>
              <a:t>=&gt; Need heuristics for isolating interesting patterns in output of SIA and SIATEC</a:t>
            </a:r>
          </a:p>
        </p:txBody>
      </p:sp>
    </p:spTree>
    <p:extLst>
      <p:ext uri="{BB962C8B-B14F-4D97-AF65-F5344CB8AC3E}">
        <p14:creationId xmlns:p14="http://schemas.microsoft.com/office/powerpoint/2010/main" val="279062030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Heuristics for isolating the “best” patterns</a:t>
            </a:r>
          </a:p>
        </p:txBody>
      </p:sp>
      <p:pic>
        <p:nvPicPr>
          <p:cNvPr id="32770" name="Picture 4" descr="heuris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28800"/>
            <a:ext cx="8458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1596" name="Group 44"/>
          <p:cNvGraphicFramePr>
            <a:graphicFrameLocks noGrp="1"/>
          </p:cNvGraphicFramePr>
          <p:nvPr/>
        </p:nvGraphicFramePr>
        <p:xfrm>
          <a:off x="522288" y="3505200"/>
          <a:ext cx="8153400" cy="457200"/>
        </p:xfrm>
        <a:graphic>
          <a:graphicData uri="http://schemas.openxmlformats.org/drawingml/2006/table">
            <a:tbl>
              <a:tblPr/>
              <a:tblGrid>
                <a:gridCol w="1676400"/>
                <a:gridCol w="1676400"/>
                <a:gridCol w="1676400"/>
                <a:gridCol w="1676400"/>
                <a:gridCol w="1447800"/>
              </a:tblGrid>
              <a:tr h="152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ea typeface="ＭＳ Ｐゴシック" charset="0"/>
                          <a:cs typeface="ＭＳ Ｐゴシック" charset="0"/>
                        </a:rPr>
                        <a:t>Cov</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CR=6/5</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Cov=9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CR=9/5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1/3</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2/5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Comp = 2/3</a:t>
                      </a: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32777" name="Object 41"/>
          <p:cNvGraphicFramePr>
            <a:graphicFrameLocks noChangeAspect="1"/>
          </p:cNvGraphicFramePr>
          <p:nvPr/>
        </p:nvGraphicFramePr>
        <p:xfrm>
          <a:off x="395288" y="3933825"/>
          <a:ext cx="8258175" cy="2743200"/>
        </p:xfrm>
        <a:graphic>
          <a:graphicData uri="http://schemas.openxmlformats.org/presentationml/2006/ole">
            <mc:AlternateContent xmlns:mc="http://schemas.openxmlformats.org/markup-compatibility/2006">
              <mc:Choice xmlns:v="urn:schemas-microsoft-com:vml" Requires="v">
                <p:oleObj spid="_x0000_s1032" name="Equation" r:id="rId5" imgW="5232400" imgH="1739900" progId="Equation.3">
                  <p:embed/>
                </p:oleObj>
              </mc:Choice>
              <mc:Fallback>
                <p:oleObj name="Equation" r:id="rId5" imgW="5232400" imgH="173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33825"/>
                        <a:ext cx="82581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8376600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1431182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2091303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1682529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294575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normAutofit fontScale="90000"/>
          </a:bodyPr>
          <a:lstStyle/>
          <a:p>
            <a:r>
              <a:rPr lang="en-GB" sz="2800" dirty="0" smtClean="0">
                <a:latin typeface="Calibri" charset="0"/>
              </a:rPr>
              <a:t>COSIATEC</a:t>
            </a:r>
            <a:br>
              <a:rPr lang="en-GB" sz="2800" dirty="0" smtClean="0">
                <a:latin typeface="Calibri" charset="0"/>
              </a:rPr>
            </a:br>
            <a:r>
              <a:rPr lang="en-GB" sz="2800" dirty="0" smtClean="0">
                <a:latin typeface="Calibri" charset="0"/>
              </a:rPr>
              <a:t>J.S. Bach, Fugue in C minor, BWV 847</a:t>
            </a:r>
            <a:endParaRPr lang="en-GB" sz="2800" dirty="0">
              <a:latin typeface="Calibri" charset="0"/>
            </a:endParaRPr>
          </a:p>
        </p:txBody>
      </p:sp>
      <p:sp>
        <p:nvSpPr>
          <p:cNvPr id="3" name="Content Placeholder 2"/>
          <p:cNvSpPr>
            <a:spLocks noGrp="1"/>
          </p:cNvSpPr>
          <p:nvPr>
            <p:ph idx="1"/>
          </p:nvPr>
        </p:nvSpPr>
        <p:spPr>
          <a:xfrm>
            <a:off x="457200" y="3272119"/>
            <a:ext cx="8229600" cy="3422370"/>
          </a:xfrm>
        </p:spPr>
        <p:txBody>
          <a:bodyPr rtlCol="0">
            <a:normAutofit fontScale="85000" lnSpcReduction="10000"/>
          </a:bodyPr>
          <a:lstStyle/>
          <a:p>
            <a:r>
              <a:rPr lang="en-US"/>
              <a:t>Number of TECs: 26</a:t>
            </a:r>
          </a:p>
          <a:p>
            <a:r>
              <a:rPr lang="en-US"/>
              <a:t>Encoding length: 268</a:t>
            </a:r>
          </a:p>
          <a:p>
            <a:r>
              <a:rPr lang="en-US"/>
              <a:t>Number of notes: 751</a:t>
            </a:r>
          </a:p>
          <a:p>
            <a:r>
              <a:rPr lang="en-US"/>
              <a:t>Encoding length without residual point set: 248</a:t>
            </a:r>
          </a:p>
          <a:p>
            <a:r>
              <a:rPr lang="en-US"/>
              <a:t>Number and proportion of residual points: 20, 2.66%</a:t>
            </a:r>
          </a:p>
          <a:p>
            <a:r>
              <a:rPr lang="en-US"/>
              <a:t>Compression ratio: 2.80</a:t>
            </a:r>
          </a:p>
          <a:p>
            <a:r>
              <a:rPr lang="en-US"/>
              <a:t>Compression ratio excluding residual point set: 2.95</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4" name="Picture 3"/>
          <p:cNvPicPr>
            <a:picLocks noChangeAspect="1"/>
          </p:cNvPicPr>
          <p:nvPr/>
        </p:nvPicPr>
        <p:blipFill>
          <a:blip r:embed="rId4"/>
          <a:stretch>
            <a:fillRect/>
          </a:stretch>
        </p:blipFill>
        <p:spPr>
          <a:xfrm>
            <a:off x="0" y="1393265"/>
            <a:ext cx="9144000" cy="1645526"/>
          </a:xfrm>
          <a:prstGeom prst="rect">
            <a:avLst/>
          </a:prstGeom>
        </p:spPr>
      </p:pic>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2619660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COSIACTTEC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21</a:t>
            </a:r>
          </a:p>
          <a:p>
            <a:r>
              <a:rPr lang="en-US"/>
              <a:t>Encoding length: 277</a:t>
            </a:r>
          </a:p>
          <a:p>
            <a:r>
              <a:rPr lang="en-US"/>
              <a:t>Number of notes: 751</a:t>
            </a:r>
          </a:p>
          <a:p>
            <a:r>
              <a:rPr lang="en-US"/>
              <a:t>Encoding length without residual point set: 210</a:t>
            </a:r>
          </a:p>
          <a:p>
            <a:r>
              <a:rPr lang="en-US"/>
              <a:t>Number and proportion of residual points: 67, 8.92%</a:t>
            </a:r>
          </a:p>
          <a:p>
            <a:r>
              <a:rPr lang="en-US"/>
              <a:t>Compression ratio: 2.71</a:t>
            </a:r>
          </a:p>
          <a:p>
            <a:r>
              <a:rPr lang="en-US"/>
              <a:t>Compression ratio excluding residual point set: 3.26</a:t>
            </a:r>
          </a:p>
          <a:p>
            <a:endParaRPr lang="en-US"/>
          </a:p>
        </p:txBody>
      </p:sp>
      <p:pic>
        <p:nvPicPr>
          <p:cNvPr id="4" name="Picture 3"/>
          <p:cNvPicPr>
            <a:picLocks noChangeAspect="1"/>
          </p:cNvPicPr>
          <p:nvPr/>
        </p:nvPicPr>
        <p:blipFill>
          <a:blip r:embed="rId4"/>
          <a:stretch>
            <a:fillRect/>
          </a:stretch>
        </p:blipFill>
        <p:spPr>
          <a:xfrm>
            <a:off x="0" y="1784524"/>
            <a:ext cx="9144000" cy="1637952"/>
          </a:xfrm>
          <a:prstGeom prst="rect">
            <a:avLst/>
          </a:prstGeom>
        </p:spPr>
      </p:pic>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8641" y="3484378"/>
            <a:ext cx="812800" cy="812800"/>
          </a:xfrm>
          <a:prstGeom prst="rect">
            <a:avLst/>
          </a:prstGeom>
        </p:spPr>
      </p:pic>
    </p:spTree>
    <p:extLst>
      <p:ext uri="{BB962C8B-B14F-4D97-AF65-F5344CB8AC3E}">
        <p14:creationId xmlns:p14="http://schemas.microsoft.com/office/powerpoint/2010/main" val="4161928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774"/>
          </a:xfrm>
        </p:spPr>
        <p:txBody>
          <a:bodyPr>
            <a:noAutofit/>
          </a:bodyPr>
          <a:lstStyle/>
          <a:p>
            <a:r>
              <a:rPr lang="en-US" sz="2800"/>
              <a:t>COSIARTEC</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690472"/>
            <a:ext cx="8229600" cy="2435692"/>
          </a:xfrm>
        </p:spPr>
        <p:txBody>
          <a:bodyPr>
            <a:normAutofit fontScale="70000" lnSpcReduction="20000"/>
          </a:bodyPr>
          <a:lstStyle/>
          <a:p>
            <a:r>
              <a:rPr lang="en-US"/>
              <a:t>Number of TECs: 26</a:t>
            </a:r>
          </a:p>
          <a:p>
            <a:r>
              <a:rPr lang="en-US"/>
              <a:t>Encoding length: 269</a:t>
            </a:r>
          </a:p>
          <a:p>
            <a:r>
              <a:rPr lang="en-US"/>
              <a:t>Number of notes: 751</a:t>
            </a:r>
          </a:p>
          <a:p>
            <a:r>
              <a:rPr lang="en-US"/>
              <a:t>Encoding length without residual point set: 248</a:t>
            </a:r>
          </a:p>
          <a:p>
            <a:r>
              <a:rPr lang="en-US"/>
              <a:t>Number and proportion of residual points: 21, 2.80%</a:t>
            </a:r>
          </a:p>
          <a:p>
            <a:r>
              <a:rPr lang="en-US"/>
              <a:t>Compression ratio: 2.79</a:t>
            </a:r>
          </a:p>
          <a:p>
            <a:r>
              <a:rPr lang="en-US"/>
              <a:t>Compression ratio excluding residual point set: 2.94</a:t>
            </a:r>
          </a:p>
          <a:p>
            <a:endParaRPr lang="en-US"/>
          </a:p>
        </p:txBody>
      </p:sp>
      <p:pic>
        <p:nvPicPr>
          <p:cNvPr id="5"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8641" y="3484378"/>
            <a:ext cx="812800" cy="812800"/>
          </a:xfrm>
          <a:prstGeom prst="rect">
            <a:avLst/>
          </a:prstGeom>
        </p:spPr>
      </p:pic>
      <p:pic>
        <p:nvPicPr>
          <p:cNvPr id="6" name="Picture 5"/>
          <p:cNvPicPr>
            <a:picLocks noChangeAspect="1"/>
          </p:cNvPicPr>
          <p:nvPr/>
        </p:nvPicPr>
        <p:blipFill>
          <a:blip r:embed="rId5"/>
          <a:stretch>
            <a:fillRect/>
          </a:stretch>
        </p:blipFill>
        <p:spPr>
          <a:xfrm>
            <a:off x="0" y="1486731"/>
            <a:ext cx="9144000" cy="1643755"/>
          </a:xfrm>
          <a:prstGeom prst="rect">
            <a:avLst/>
          </a:prstGeom>
        </p:spPr>
      </p:pic>
    </p:spTree>
    <p:extLst>
      <p:ext uri="{BB962C8B-B14F-4D97-AF65-F5344CB8AC3E}">
        <p14:creationId xmlns:p14="http://schemas.microsoft.com/office/powerpoint/2010/main" val="2187176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SIATECCompress</a:t>
            </a:r>
            <a:br>
              <a:rPr lang="en-US" sz="2800"/>
            </a:br>
            <a:r>
              <a:rPr lang="en-GB" sz="2800" dirty="0" smtClean="0">
                <a:latin typeface="Calibri" charset="0"/>
              </a:rPr>
              <a:t>J.S. Bach, Fugue in C minor, BWV 847</a:t>
            </a:r>
            <a:endParaRPr lang="en-US" sz="2800"/>
          </a:p>
        </p:txBody>
      </p:sp>
      <p:pic>
        <p:nvPicPr>
          <p:cNvPr id="7" name="Picture 6"/>
          <p:cNvPicPr>
            <a:picLocks noChangeAspect="1"/>
          </p:cNvPicPr>
          <p:nvPr/>
        </p:nvPicPr>
        <p:blipFill>
          <a:blip r:embed="rId2"/>
          <a:stretch>
            <a:fillRect/>
          </a:stretch>
        </p:blipFill>
        <p:spPr>
          <a:xfrm>
            <a:off x="0" y="1782506"/>
            <a:ext cx="9144000" cy="1641987"/>
          </a:xfrm>
          <a:prstGeom prst="rect">
            <a:avLst/>
          </a:prstGeom>
        </p:spPr>
      </p:pic>
      <p:sp>
        <p:nvSpPr>
          <p:cNvPr id="8" name="Content Placeholder 7"/>
          <p:cNvSpPr>
            <a:spLocks noGrp="1"/>
          </p:cNvSpPr>
          <p:nvPr>
            <p:ph idx="1"/>
          </p:nvPr>
        </p:nvSpPr>
        <p:spPr>
          <a:xfrm>
            <a:off x="457200" y="3700665"/>
            <a:ext cx="8229600" cy="2425498"/>
          </a:xfrm>
        </p:spPr>
        <p:txBody>
          <a:bodyPr>
            <a:normAutofit/>
          </a:bodyPr>
          <a:lstStyle/>
          <a:p>
            <a:r>
              <a:rPr lang="en-US"/>
              <a:t>Number of TECs: 26</a:t>
            </a:r>
          </a:p>
          <a:p>
            <a:r>
              <a:rPr lang="en-US"/>
              <a:t>Encoding length: 496</a:t>
            </a:r>
          </a:p>
          <a:p>
            <a:r>
              <a:rPr lang="en-US"/>
              <a:t>Number of notes: 751</a:t>
            </a:r>
          </a:p>
          <a:p>
            <a:r>
              <a:rPr lang="en-US"/>
              <a:t>Compression ratio: 1.51</a:t>
            </a:r>
          </a:p>
          <a:p>
            <a:endParaRPr lang="en-US"/>
          </a:p>
          <a:p>
            <a:endParaRPr lang="en-US"/>
          </a:p>
        </p:txBody>
      </p:sp>
    </p:spTree>
    <p:extLst>
      <p:ext uri="{BB962C8B-B14F-4D97-AF65-F5344CB8AC3E}">
        <p14:creationId xmlns:p14="http://schemas.microsoft.com/office/powerpoint/2010/main" val="1176189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78744" y="647183"/>
            <a:ext cx="3150787" cy="1754327"/>
          </a:xfrm>
          <a:prstGeom prst="rect">
            <a:avLst/>
          </a:prstGeom>
          <a:noFill/>
        </p:spPr>
        <p:txBody>
          <a:bodyPr wrap="square" rtlCol="0">
            <a:spAutoFit/>
          </a:bodyPr>
          <a:lstStyle/>
          <a:p>
            <a:r>
              <a:rPr lang="en-US"/>
              <a:t>J.S. Bach</a:t>
            </a:r>
            <a:br>
              <a:rPr lang="en-US"/>
            </a:br>
            <a:r>
              <a:rPr lang="en-US"/>
              <a:t>Fugue in C minor</a:t>
            </a:r>
            <a:br>
              <a:rPr lang="en-US"/>
            </a:br>
            <a:r>
              <a:rPr lang="en-US"/>
              <a:t>BWV 847, </a:t>
            </a:r>
          </a:p>
          <a:p>
            <a:r>
              <a:rPr lang="en-US"/>
              <a:t>from book 1 of </a:t>
            </a:r>
          </a:p>
          <a:p>
            <a:r>
              <a:rPr lang="en-US" i="1"/>
              <a:t>Das Wohltemperierte Clavier</a:t>
            </a:r>
          </a:p>
          <a:p>
            <a:r>
              <a:rPr lang="en-US"/>
              <a:t>(Angela Hewitt)</a:t>
            </a:r>
          </a:p>
        </p:txBody>
      </p:sp>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2317" y="2815013"/>
            <a:ext cx="812800" cy="812800"/>
          </a:xfrm>
          <a:prstGeom prst="rect">
            <a:avLst/>
          </a:prstGeom>
        </p:spPr>
      </p:pic>
      <p:pic>
        <p:nvPicPr>
          <p:cNvPr id="8" name="Picture 7" descr="07.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7" y="65694"/>
            <a:ext cx="4101428" cy="5266331"/>
          </a:xfrm>
          <a:prstGeom prst="rect">
            <a:avLst/>
          </a:prstGeom>
        </p:spPr>
      </p:pic>
      <p:pic>
        <p:nvPicPr>
          <p:cNvPr id="9" name="Picture 8" descr="08.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7" y="5408668"/>
            <a:ext cx="4101428" cy="1375232"/>
          </a:xfrm>
          <a:prstGeom prst="rect">
            <a:avLst/>
          </a:prstGeom>
        </p:spPr>
      </p:pic>
    </p:spTree>
    <p:extLst>
      <p:ext uri="{BB962C8B-B14F-4D97-AF65-F5344CB8AC3E}">
        <p14:creationId xmlns:p14="http://schemas.microsoft.com/office/powerpoint/2010/main" val="315631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Forth’s algorithm</a:t>
            </a:r>
            <a:br>
              <a:rPr lang="en-US" sz="2800"/>
            </a:br>
            <a:r>
              <a:rPr lang="en-GB" sz="2800" dirty="0" smtClean="0">
                <a:latin typeface="Calibri" charset="0"/>
              </a:rPr>
              <a:t>J.S. Bach, Fugue in C minor, BWV 847</a:t>
            </a:r>
            <a:endParaRPr lang="en-US" sz="2800"/>
          </a:p>
        </p:txBody>
      </p:sp>
      <p:sp>
        <p:nvSpPr>
          <p:cNvPr id="3" name="Content Placeholder 2"/>
          <p:cNvSpPr>
            <a:spLocks noGrp="1"/>
          </p:cNvSpPr>
          <p:nvPr>
            <p:ph idx="1"/>
          </p:nvPr>
        </p:nvSpPr>
        <p:spPr>
          <a:xfrm>
            <a:off x="457200" y="3459792"/>
            <a:ext cx="8229600" cy="3076589"/>
          </a:xfrm>
        </p:spPr>
        <p:txBody>
          <a:bodyPr>
            <a:normAutofit fontScale="92500" lnSpcReduction="10000"/>
          </a:bodyPr>
          <a:lstStyle/>
          <a:p>
            <a:r>
              <a:rPr lang="en-US"/>
              <a:t>Number of TECs: 8</a:t>
            </a:r>
          </a:p>
          <a:p>
            <a:r>
              <a:rPr lang="en-US"/>
              <a:t>Compression ratio: 1.4</a:t>
            </a:r>
          </a:p>
          <a:p>
            <a:r>
              <a:rPr lang="en-US"/>
              <a:t>Encoding length: 534</a:t>
            </a:r>
          </a:p>
          <a:p>
            <a:r>
              <a:rPr lang="en-US"/>
              <a:t>Number of points in dataset: 751</a:t>
            </a:r>
          </a:p>
          <a:p>
            <a:r>
              <a:rPr lang="en-US"/>
              <a:t>Total number of points covered: 725</a:t>
            </a:r>
          </a:p>
          <a:p>
            <a:r>
              <a:rPr lang="en-US"/>
              <a:t>Total proportion of points covered: 0.97</a:t>
            </a:r>
          </a:p>
          <a:p>
            <a:endParaRPr lang="en-US"/>
          </a:p>
        </p:txBody>
      </p:sp>
      <p:pic>
        <p:nvPicPr>
          <p:cNvPr id="4" name="Picture 3"/>
          <p:cNvPicPr>
            <a:picLocks noChangeAspect="1"/>
          </p:cNvPicPr>
          <p:nvPr/>
        </p:nvPicPr>
        <p:blipFill>
          <a:blip r:embed="rId2"/>
          <a:stretch>
            <a:fillRect/>
          </a:stretch>
        </p:blipFill>
        <p:spPr>
          <a:xfrm>
            <a:off x="0" y="1648423"/>
            <a:ext cx="9144000" cy="1636191"/>
          </a:xfrm>
          <a:prstGeom prst="rect">
            <a:avLst/>
          </a:prstGeom>
        </p:spPr>
      </p:pic>
    </p:spTree>
    <p:extLst>
      <p:ext uri="{BB962C8B-B14F-4D97-AF65-F5344CB8AC3E}">
        <p14:creationId xmlns:p14="http://schemas.microsoft.com/office/powerpoint/2010/main" val="251471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18864" y="531813"/>
            <a:ext cx="8229600" cy="860425"/>
          </a:xfrm>
        </p:spPr>
        <p:txBody>
          <a:bodyPr>
            <a:normAutofit fontScale="90000"/>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16100"/>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2670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9782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11"/>
          <p:cNvSpPr>
            <a:spLocks noChangeArrowheads="1"/>
          </p:cNvSpPr>
          <p:nvPr/>
        </p:nvSpPr>
        <p:spPr bwMode="auto">
          <a:xfrm>
            <a:off x="153988" y="5414963"/>
            <a:ext cx="8901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t>(NLB015569_01, “</a:t>
            </a:r>
            <a:r>
              <a:rPr lang="en-GB" altLang="ja-JP" sz="1800"/>
              <a:t>Daar zou er een maagdje vroeg opstaan 2</a:t>
            </a:r>
            <a:r>
              <a:rPr lang="en-GB" sz="1800"/>
              <a:t>”</a:t>
            </a:r>
            <a:r>
              <a:rPr lang="en-GB" altLang="ja-JP" sz="1800"/>
              <a:t>, from the Nederlandse Liederen Bank, </a:t>
            </a:r>
            <a:r>
              <a:rPr lang="en-GB" altLang="ja-JP" sz="1800">
                <a:hlinkClick r:id="rId9"/>
              </a:rPr>
              <a:t>http://www.liederenbank.nl</a:t>
            </a:r>
            <a:r>
              <a:rPr lang="en-GB" altLang="ja-JP" sz="1800"/>
              <a:t>. Courtesy of Peter van Kranenburg.)</a:t>
            </a:r>
            <a:endParaRPr lang="en-GB" sz="1800"/>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520" y="620688"/>
            <a:ext cx="812800" cy="812800"/>
          </a:xfrm>
          <a:prstGeom prst="rect">
            <a:avLst/>
          </a:prstGeom>
        </p:spPr>
      </p:pic>
    </p:spTree>
    <p:extLst>
      <p:ext uri="{BB962C8B-B14F-4D97-AF65-F5344CB8AC3E}">
        <p14:creationId xmlns:p14="http://schemas.microsoft.com/office/powerpoint/2010/main" val="2124404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Results of using algorithms with NCD and 1-nn to classify NLB</a:t>
            </a:r>
          </a:p>
        </p:txBody>
      </p:sp>
      <p:pic>
        <p:nvPicPr>
          <p:cNvPr id="4" name="Picture 3"/>
          <p:cNvPicPr>
            <a:picLocks noChangeAspect="1"/>
          </p:cNvPicPr>
          <p:nvPr/>
        </p:nvPicPr>
        <p:blipFill>
          <a:blip r:embed="rId2"/>
          <a:stretch>
            <a:fillRect/>
          </a:stretch>
        </p:blipFill>
        <p:spPr>
          <a:xfrm>
            <a:off x="1619672" y="1916832"/>
            <a:ext cx="5904656" cy="4629251"/>
          </a:xfrm>
          <a:prstGeom prst="rect">
            <a:avLst/>
          </a:prstGeom>
        </p:spPr>
      </p:pic>
    </p:spTree>
    <p:extLst>
      <p:ext uri="{BB962C8B-B14F-4D97-AF65-F5344CB8AC3E}">
        <p14:creationId xmlns:p14="http://schemas.microsoft.com/office/powerpoint/2010/main" val="1962905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Discovering repeated themes and sections in the JKU PDD</a:t>
            </a:r>
          </a:p>
        </p:txBody>
      </p:sp>
      <p:sp>
        <p:nvSpPr>
          <p:cNvPr id="3" name="Content Placeholder 2"/>
          <p:cNvSpPr>
            <a:spLocks noGrp="1"/>
          </p:cNvSpPr>
          <p:nvPr>
            <p:ph idx="1"/>
          </p:nvPr>
        </p:nvSpPr>
        <p:spPr>
          <a:xfrm>
            <a:off x="457200" y="3717032"/>
            <a:ext cx="8229600" cy="2664296"/>
          </a:xfrm>
        </p:spPr>
        <p:txBody>
          <a:bodyPr>
            <a:normAutofit fontScale="70000" lnSpcReduction="20000"/>
          </a:bodyPr>
          <a:lstStyle/>
          <a:p>
            <a:r>
              <a:rPr lang="en-US"/>
              <a:t>Five pieces in database – </a:t>
            </a:r>
            <a:r>
              <a:rPr lang="en-US" b="1"/>
              <a:t>polyphonic version used!</a:t>
            </a:r>
            <a:endParaRPr lang="en-US"/>
          </a:p>
          <a:p>
            <a:r>
              <a:rPr lang="en-US"/>
              <a:t>Three basic algorithms, COSIATEC, SIATECCompress and Forth’s algorithm</a:t>
            </a:r>
          </a:p>
          <a:p>
            <a:pPr lvl="1"/>
            <a:r>
              <a:rPr lang="en-US"/>
              <a:t>with and without CT</a:t>
            </a:r>
          </a:p>
          <a:p>
            <a:pPr lvl="1"/>
            <a:r>
              <a:rPr lang="en-US"/>
              <a:t>SIA or SIAR</a:t>
            </a:r>
          </a:p>
          <a:p>
            <a:pPr lvl="1"/>
            <a:r>
              <a:rPr lang="en-US"/>
              <a:t>Raw, BB or Segment mode</a:t>
            </a:r>
          </a:p>
          <a:p>
            <a:r>
              <a:rPr lang="en-US"/>
              <a:t>Gives 36 algorithms formed by combining values from these 4 variables</a:t>
            </a:r>
          </a:p>
          <a:p>
            <a:pPr lvl="1"/>
            <a:endParaRPr lang="en-US"/>
          </a:p>
          <a:p>
            <a:endParaRPr lang="en-US"/>
          </a:p>
        </p:txBody>
      </p:sp>
      <p:pic>
        <p:nvPicPr>
          <p:cNvPr id="4" name="Picture 3"/>
          <p:cNvPicPr>
            <a:picLocks noChangeAspect="1"/>
          </p:cNvPicPr>
          <p:nvPr/>
        </p:nvPicPr>
        <p:blipFill>
          <a:blip r:embed="rId2"/>
          <a:stretch>
            <a:fillRect/>
          </a:stretch>
        </p:blipFill>
        <p:spPr>
          <a:xfrm>
            <a:off x="2051720" y="1772816"/>
            <a:ext cx="4723725" cy="1789290"/>
          </a:xfrm>
          <a:prstGeom prst="rect">
            <a:avLst/>
          </a:prstGeom>
        </p:spPr>
      </p:pic>
    </p:spTree>
    <p:extLst>
      <p:ext uri="{BB962C8B-B14F-4D97-AF65-F5344CB8AC3E}">
        <p14:creationId xmlns:p14="http://schemas.microsoft.com/office/powerpoint/2010/main" val="255997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700" y="0"/>
            <a:ext cx="8853596" cy="6858000"/>
          </a:xfrm>
          <a:prstGeom prst="rect">
            <a:avLst/>
          </a:prstGeom>
        </p:spPr>
      </p:pic>
    </p:spTree>
    <p:extLst>
      <p:ext uri="{BB962C8B-B14F-4D97-AF65-F5344CB8AC3E}">
        <p14:creationId xmlns:p14="http://schemas.microsoft.com/office/powerpoint/2010/main" val="36379366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2399"/>
            <a:ext cx="9144000" cy="2201701"/>
          </a:xfrm>
          <a:prstGeom prst="rect">
            <a:avLst/>
          </a:prstGeom>
        </p:spPr>
      </p:pic>
      <p:sp>
        <p:nvSpPr>
          <p:cNvPr id="5" name="TextBox 4"/>
          <p:cNvSpPr txBox="1"/>
          <p:nvPr/>
        </p:nvSpPr>
        <p:spPr>
          <a:xfrm>
            <a:off x="4008748" y="2339400"/>
            <a:ext cx="1107996" cy="369332"/>
          </a:xfrm>
          <a:prstGeom prst="rect">
            <a:avLst/>
          </a:prstGeom>
          <a:noFill/>
        </p:spPr>
        <p:txBody>
          <a:bodyPr wrap="none" rtlCol="0">
            <a:spAutoFit/>
          </a:bodyPr>
          <a:lstStyle/>
          <a:p>
            <a:r>
              <a:rPr lang="en-US"/>
              <a:t>COSIATEC</a:t>
            </a:r>
          </a:p>
        </p:txBody>
      </p:sp>
    </p:spTree>
    <p:extLst>
      <p:ext uri="{BB962C8B-B14F-4D97-AF65-F5344CB8AC3E}">
        <p14:creationId xmlns:p14="http://schemas.microsoft.com/office/powerpoint/2010/main" val="18102343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precision-error-bar-char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32656"/>
            <a:ext cx="7628260" cy="6112310"/>
          </a:xfrm>
          <a:prstGeom prst="rect">
            <a:avLst/>
          </a:prstGeom>
        </p:spPr>
      </p:pic>
    </p:spTree>
    <p:extLst>
      <p:ext uri="{BB962C8B-B14F-4D97-AF65-F5344CB8AC3E}">
        <p14:creationId xmlns:p14="http://schemas.microsoft.com/office/powerpoint/2010/main" val="42569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recall-error-ba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64" y="188640"/>
            <a:ext cx="7987284" cy="6400800"/>
          </a:xfrm>
          <a:prstGeom prst="rect">
            <a:avLst/>
          </a:prstGeom>
        </p:spPr>
      </p:pic>
    </p:spTree>
    <p:extLst>
      <p:ext uri="{BB962C8B-B14F-4D97-AF65-F5344CB8AC3E}">
        <p14:creationId xmlns:p14="http://schemas.microsoft.com/office/powerpoint/2010/main" val="238702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f1-error-ba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6632"/>
            <a:ext cx="7560840" cy="6532984"/>
          </a:xfrm>
          <a:prstGeom prst="rect">
            <a:avLst/>
          </a:prstGeom>
        </p:spPr>
      </p:pic>
    </p:spTree>
    <p:extLst>
      <p:ext uri="{BB962C8B-B14F-4D97-AF65-F5344CB8AC3E}">
        <p14:creationId xmlns:p14="http://schemas.microsoft.com/office/powerpoint/2010/main" val="2472951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US"/>
              <a:t>JKU results</a:t>
            </a:r>
          </a:p>
        </p:txBody>
      </p:sp>
      <p:sp>
        <p:nvSpPr>
          <p:cNvPr id="3" name="Content Placeholder 2"/>
          <p:cNvSpPr>
            <a:spLocks noGrp="1"/>
          </p:cNvSpPr>
          <p:nvPr>
            <p:ph idx="1"/>
          </p:nvPr>
        </p:nvSpPr>
        <p:spPr>
          <a:xfrm>
            <a:off x="457200" y="4077072"/>
            <a:ext cx="8229600" cy="2049091"/>
          </a:xfrm>
        </p:spPr>
        <p:txBody>
          <a:bodyPr>
            <a:normAutofit fontScale="62500" lnSpcReduction="20000"/>
          </a:bodyPr>
          <a:lstStyle/>
          <a:p>
            <a:r>
              <a:rPr lang="en-US"/>
              <a:t>Above are three-layer F1 scores for best and basic algorithms</a:t>
            </a:r>
          </a:p>
          <a:p>
            <a:r>
              <a:rPr lang="en-US"/>
              <a:t>Replacing SIA with SIAR had no significant result on precision, recall or F1</a:t>
            </a:r>
          </a:p>
          <a:p>
            <a:r>
              <a:rPr lang="en-US"/>
              <a:t>CT had a positive effect with Forth’s algorithm but generally a negative effect on COSIATEC or SIATECCompress (except in Raw mode)</a:t>
            </a:r>
          </a:p>
          <a:p>
            <a:r>
              <a:rPr lang="en-US"/>
              <a:t>Top-performing algorithms used Segment mode</a:t>
            </a:r>
          </a:p>
        </p:txBody>
      </p:sp>
      <p:pic>
        <p:nvPicPr>
          <p:cNvPr id="4" name="Picture 3"/>
          <p:cNvPicPr>
            <a:picLocks noChangeAspect="1"/>
          </p:cNvPicPr>
          <p:nvPr/>
        </p:nvPicPr>
        <p:blipFill>
          <a:blip r:embed="rId2"/>
          <a:stretch>
            <a:fillRect/>
          </a:stretch>
        </p:blipFill>
        <p:spPr>
          <a:xfrm>
            <a:off x="1979712" y="1052736"/>
            <a:ext cx="5181600" cy="2959100"/>
          </a:xfrm>
          <a:prstGeom prst="rect">
            <a:avLst/>
          </a:prstGeom>
        </p:spPr>
      </p:pic>
    </p:spTree>
    <p:extLst>
      <p:ext uri="{BB962C8B-B14F-4D97-AF65-F5344CB8AC3E}">
        <p14:creationId xmlns:p14="http://schemas.microsoft.com/office/powerpoint/2010/main" val="1800106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361277" y="1239576"/>
            <a:ext cx="6438900" cy="2171700"/>
          </a:xfrm>
          <a:prstGeom prst="rect">
            <a:avLst/>
          </a:prstGeom>
        </p:spPr>
      </p:pic>
      <p:pic>
        <p:nvPicPr>
          <p:cNvPr id="6" name="Picture 5"/>
          <p:cNvPicPr>
            <a:picLocks noChangeAspect="1"/>
          </p:cNvPicPr>
          <p:nvPr/>
        </p:nvPicPr>
        <p:blipFill>
          <a:blip r:embed="rId5"/>
          <a:stretch>
            <a:fillRect/>
          </a:stretch>
        </p:blipFill>
        <p:spPr>
          <a:xfrm>
            <a:off x="2405530" y="3487756"/>
            <a:ext cx="4335182" cy="3051415"/>
          </a:xfrm>
          <a:prstGeom prst="rect">
            <a:avLst/>
          </a:prstGeom>
        </p:spPr>
      </p:pic>
      <p:pic>
        <p:nvPicPr>
          <p:cNvPr id="7"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877" y="3890778"/>
            <a:ext cx="812800" cy="812800"/>
          </a:xfrm>
          <a:prstGeom prst="rect">
            <a:avLst/>
          </a:prstGeom>
        </p:spPr>
      </p:pic>
      <p:sp>
        <p:nvSpPr>
          <p:cNvPr id="8" name="Title 1"/>
          <p:cNvSpPr>
            <a:spLocks noGrp="1"/>
          </p:cNvSpPr>
          <p:nvPr>
            <p:ph type="title"/>
          </p:nvPr>
        </p:nvSpPr>
        <p:spPr>
          <a:xfrm>
            <a:off x="457200" y="274638"/>
            <a:ext cx="8229600" cy="1143000"/>
          </a:xfrm>
        </p:spPr>
        <p:txBody>
          <a:bodyPr/>
          <a:lstStyle/>
          <a:p>
            <a:r>
              <a:rPr lang="en-US"/>
              <a:t>Representing music with point sets</a:t>
            </a:r>
          </a:p>
        </p:txBody>
      </p:sp>
    </p:spTree>
    <p:extLst>
      <p:ext uri="{BB962C8B-B14F-4D97-AF65-F5344CB8AC3E}">
        <p14:creationId xmlns:p14="http://schemas.microsoft.com/office/powerpoint/2010/main" val="3186590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0"/>
            <a:ext cx="5476620" cy="6858000"/>
          </a:xfrm>
          <a:prstGeom prst="rect">
            <a:avLst/>
          </a:prstGeom>
        </p:spPr>
      </p:pic>
    </p:spTree>
    <p:extLst>
      <p:ext uri="{BB962C8B-B14F-4D97-AF65-F5344CB8AC3E}">
        <p14:creationId xmlns:p14="http://schemas.microsoft.com/office/powerpoint/2010/main" val="33380766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00" y="0"/>
            <a:ext cx="8497334" cy="6858000"/>
          </a:xfrm>
          <a:prstGeom prst="rect">
            <a:avLst/>
          </a:prstGeom>
        </p:spPr>
      </p:pic>
    </p:spTree>
    <p:extLst>
      <p:ext uri="{BB962C8B-B14F-4D97-AF65-F5344CB8AC3E}">
        <p14:creationId xmlns:p14="http://schemas.microsoft.com/office/powerpoint/2010/main" val="20231127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Motives, themes and translatable patterns in pitch-time space</a:t>
            </a:r>
          </a:p>
        </p:txBody>
      </p:sp>
      <p:pic>
        <p:nvPicPr>
          <p:cNvPr id="4"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0642" y="5641883"/>
            <a:ext cx="812800" cy="812800"/>
          </a:xfrm>
          <a:prstGeom prst="rect">
            <a:avLst/>
          </a:prstGeom>
        </p:spPr>
      </p:pic>
      <p:pic>
        <p:nvPicPr>
          <p:cNvPr id="5" name="Picture 4"/>
          <p:cNvPicPr>
            <a:picLocks noChangeAspect="1"/>
          </p:cNvPicPr>
          <p:nvPr/>
        </p:nvPicPr>
        <p:blipFill>
          <a:blip r:embed="rId5"/>
          <a:stretch>
            <a:fillRect/>
          </a:stretch>
        </p:blipFill>
        <p:spPr>
          <a:xfrm>
            <a:off x="0" y="3829756"/>
            <a:ext cx="9144000" cy="1646018"/>
          </a:xfrm>
          <a:prstGeom prst="rect">
            <a:avLst/>
          </a:prstGeom>
        </p:spPr>
      </p:pic>
      <p:pic>
        <p:nvPicPr>
          <p:cNvPr id="6" name="Picture 5" descr="bwv8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6701"/>
            <a:ext cx="9144000" cy="1653597"/>
          </a:xfrm>
          <a:prstGeom prst="rect">
            <a:avLst/>
          </a:prstGeom>
        </p:spPr>
      </p:pic>
    </p:spTree>
    <p:extLst>
      <p:ext uri="{BB962C8B-B14F-4D97-AF65-F5344CB8AC3E}">
        <p14:creationId xmlns:p14="http://schemas.microsoft.com/office/powerpoint/2010/main" val="114861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Maximal translatable patterns (MTPs)</a:t>
            </a:r>
          </a:p>
        </p:txBody>
      </p:sp>
      <p:pic>
        <p:nvPicPr>
          <p:cNvPr id="5" name="Picture 4"/>
          <p:cNvPicPr>
            <a:picLocks noChangeAspect="1"/>
          </p:cNvPicPr>
          <p:nvPr/>
        </p:nvPicPr>
        <p:blipFill>
          <a:blip r:embed="rId2"/>
          <a:stretch>
            <a:fillRect/>
          </a:stretch>
        </p:blipFill>
        <p:spPr>
          <a:xfrm>
            <a:off x="1016862" y="2132856"/>
            <a:ext cx="7110276" cy="3456384"/>
          </a:xfrm>
          <a:prstGeom prst="rect">
            <a:avLst/>
          </a:prstGeom>
        </p:spPr>
      </p:pic>
    </p:spTree>
    <p:extLst>
      <p:ext uri="{BB962C8B-B14F-4D97-AF65-F5344CB8AC3E}">
        <p14:creationId xmlns:p14="http://schemas.microsoft.com/office/powerpoint/2010/main" val="381668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899591" y="1888329"/>
            <a:ext cx="7295365" cy="4204967"/>
          </a:xfrm>
          <a:prstGeom prst="rect">
            <a:avLst/>
          </a:prstGeom>
        </p:spPr>
      </p:pic>
    </p:spTree>
    <p:extLst>
      <p:ext uri="{BB962C8B-B14F-4D97-AF65-F5344CB8AC3E}">
        <p14:creationId xmlns:p14="http://schemas.microsoft.com/office/powerpoint/2010/main" val="31262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899592" y="1420355"/>
            <a:ext cx="7128792" cy="4971394"/>
          </a:xfrm>
          <a:prstGeom prst="rect">
            <a:avLst/>
          </a:prstGeom>
        </p:spPr>
      </p:pic>
    </p:spTree>
    <p:extLst>
      <p:ext uri="{BB962C8B-B14F-4D97-AF65-F5344CB8AC3E}">
        <p14:creationId xmlns:p14="http://schemas.microsoft.com/office/powerpoint/2010/main" val="2291440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a:p>
            <a:pPr>
              <a:spcBef>
                <a:spcPct val="50000"/>
              </a:spcBef>
            </a:pPr>
            <a:r>
              <a:rPr lang="en-US" sz="2000">
                <a:latin typeface="Arial" charset="0"/>
              </a:rPr>
              <a:t>O(</a:t>
            </a:r>
            <a:r>
              <a:rPr lang="en-US" sz="2000" i="1">
                <a:latin typeface="Arial" charset="0"/>
              </a:rPr>
              <a:t>kn</a:t>
            </a:r>
            <a:r>
              <a:rPr lang="en-US" sz="2000" baseline="30000">
                <a:latin typeface="Arial" charset="0"/>
              </a:rPr>
              <a:t>2</a:t>
            </a:r>
            <a:r>
              <a:rPr lang="en-US" sz="2000">
                <a:latin typeface="Arial" charset="0"/>
              </a:rPr>
              <a:t>) time if use direct address table to store vectors</a:t>
            </a:r>
          </a:p>
        </p:txBody>
      </p:sp>
    </p:spTree>
    <p:extLst>
      <p:ext uri="{BB962C8B-B14F-4D97-AF65-F5344CB8AC3E}">
        <p14:creationId xmlns:p14="http://schemas.microsoft.com/office/powerpoint/2010/main" val="39389270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extLst>
      <p:ext uri="{BB962C8B-B14F-4D97-AF65-F5344CB8AC3E}">
        <p14:creationId xmlns:p14="http://schemas.microsoft.com/office/powerpoint/2010/main" val="317593851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TotalTime>
  <Words>2179</Words>
  <Application>Microsoft Macintosh PowerPoint</Application>
  <PresentationFormat>On-screen Show (4:3)</PresentationFormat>
  <Paragraphs>151</Paragraphs>
  <Slides>31</Slides>
  <Notes>6</Notes>
  <HiddenSlides>0</HiddenSlides>
  <MMClips>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Geometric Pattern Discovery  in Music</vt:lpstr>
      <vt:lpstr>PowerPoint Presentation</vt:lpstr>
      <vt:lpstr>Representing music with point sets</vt:lpstr>
      <vt:lpstr>Motives, themes and translatable patterns in pitch-time space</vt:lpstr>
      <vt:lpstr>Maximal translatable patterns (MTPs)</vt:lpstr>
      <vt:lpstr>Translational equivalence classes (TECs)</vt:lpstr>
      <vt:lpstr>Compression with TECs</vt:lpstr>
      <vt:lpstr>SIA - Discovering all maximal translatable patterns (MTPs)</vt:lpstr>
      <vt:lpstr>SIATEC - Discovering all occurrences of all MTPs</vt:lpstr>
      <vt:lpstr>Need for heuristics to isolate interesting MTPs</vt:lpstr>
      <vt:lpstr>Heuristics for isolating the “best” patterns</vt:lpstr>
      <vt:lpstr>COSIATEC</vt:lpstr>
      <vt:lpstr>Forth’s algorithm  (Forth 2012, Forth and Wiggins 2009)</vt:lpstr>
      <vt:lpstr>SIACT and SIAR (Collins et al. 2010, Collins 2011)</vt:lpstr>
      <vt:lpstr>SIATECCompress</vt:lpstr>
      <vt:lpstr>COSIATEC J.S. Bach, Fugue in C minor, BWV 847</vt:lpstr>
      <vt:lpstr>COSIACTTEC J.S. Bach, Fugue in C minor, BWV 847</vt:lpstr>
      <vt:lpstr>COSIARTEC J.S. Bach, Fugue in C minor, BWV 847</vt:lpstr>
      <vt:lpstr>SIATECCompress J.S. Bach, Fugue in C minor, BWV 847</vt:lpstr>
      <vt:lpstr>Forth’s algorithm J.S. Bach, Fugue in C minor, BWV 847</vt:lpstr>
      <vt:lpstr>Example COSIATEC encoding of NLB folk song</vt:lpstr>
      <vt:lpstr>Results of using algorithms with NCD and 1-nn to classify NLB</vt:lpstr>
      <vt:lpstr>Discovering repeated themes and sections in the JKU PDD</vt:lpstr>
      <vt:lpstr>PowerPoint Presentation</vt:lpstr>
      <vt:lpstr>PowerPoint Presentation</vt:lpstr>
      <vt:lpstr>PowerPoint Presentation</vt:lpstr>
      <vt:lpstr>PowerPoint Presentation</vt:lpstr>
      <vt:lpstr>PowerPoint Presentation</vt:lpstr>
      <vt:lpstr>JKU results</vt:lpstr>
      <vt:lpstr>PowerPoint Presentation</vt:lpstr>
      <vt:lpstr>PowerPoint Presentation</vt:lpstr>
    </vt:vector>
  </TitlesOfParts>
  <Company>ADMT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Geometric Pattern Discovery  in Music</dc:title>
  <dc:creator>David Meredith</dc:creator>
  <cp:lastModifiedBy>David Meredith</cp:lastModifiedBy>
  <cp:revision>17</cp:revision>
  <dcterms:created xsi:type="dcterms:W3CDTF">2014-09-23T20:05:34Z</dcterms:created>
  <dcterms:modified xsi:type="dcterms:W3CDTF">2014-09-24T13:02:19Z</dcterms:modified>
</cp:coreProperties>
</file>