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m4a" ContentType="audio/mp4"/>
  <Default Extension="midi" ContentType="audio/mid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89" r:id="rId3"/>
    <p:sldId id="257" r:id="rId4"/>
    <p:sldId id="290" r:id="rId5"/>
    <p:sldId id="291" r:id="rId6"/>
    <p:sldId id="292" r:id="rId7"/>
    <p:sldId id="287" r:id="rId8"/>
    <p:sldId id="267" r:id="rId9"/>
    <p:sldId id="268" r:id="rId10"/>
    <p:sldId id="269" r:id="rId11"/>
    <p:sldId id="258" r:id="rId12"/>
    <p:sldId id="293" r:id="rId13"/>
    <p:sldId id="270" r:id="rId14"/>
    <p:sldId id="288" r:id="rId15"/>
    <p:sldId id="271" r:id="rId16"/>
    <p:sldId id="272" r:id="rId17"/>
    <p:sldId id="294" r:id="rId18"/>
    <p:sldId id="295" r:id="rId19"/>
    <p:sldId id="274" r:id="rId20"/>
    <p:sldId id="277" r:id="rId21"/>
    <p:sldId id="275" r:id="rId22"/>
    <p:sldId id="276" r:id="rId23"/>
    <p:sldId id="279" r:id="rId24"/>
    <p:sldId id="280" r:id="rId25"/>
    <p:sldId id="283" r:id="rId26"/>
    <p:sldId id="284" r:id="rId27"/>
    <p:sldId id="261" r:id="rId28"/>
    <p:sldId id="262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72" autoAdjust="0"/>
    <p:restoredTop sz="95256" autoAdjust="0"/>
  </p:normalViewPr>
  <p:slideViewPr>
    <p:cSldViewPr snapToGrid="0" snapToObjects="1">
      <p:cViewPr varScale="1">
        <p:scale>
          <a:sx n="110" d="100"/>
          <a:sy n="110" d="100"/>
        </p:scale>
        <p:origin x="1761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246BBD-58C3-4FC8-BA98-68EE2552D689}" type="datetimeFigureOut">
              <a:rPr lang="en-GB" smtClean="0"/>
              <a:t>09/10/2018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CE066B-32A7-4B72-A18A-27468AC3F5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5688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Variable-Q transform better simulates frequency resolution of the human auditory system by having constant Q at about 500Hz and above, and then lower Q below 500Hz. The degree of non-linearity is determined by the parameter gamma, which we set to 20. This corresponds to the fact that music signals generally do not contain closely-spaced pitches at low frequencies. Reducing Q in the lower frequencies also speeds computation. See </a:t>
            </a:r>
            <a:r>
              <a:rPr lang="en-GB" dirty="0" err="1"/>
              <a:t>Schörkhuber</a:t>
            </a:r>
            <a:r>
              <a:rPr lang="en-GB" dirty="0"/>
              <a:t> et al 2014, AES 53</a:t>
            </a:r>
            <a:r>
              <a:rPr lang="en-GB" baseline="30000" dirty="0"/>
              <a:t>rd</a:t>
            </a:r>
            <a:r>
              <a:rPr lang="en-GB" dirty="0"/>
              <a:t> International Conference, London.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066B-32A7-4B72-A18A-27468AC3F554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3931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SVMs</a:t>
            </a:r>
            <a:r>
              <a:rPr lang="en-GB" dirty="0"/>
              <a:t> trained with one vs. one coding design based on error-correcting codes, linear kernels with sequential minimal optimisation and </a:t>
            </a:r>
            <a:r>
              <a:rPr lang="en-GB" dirty="0" err="1"/>
              <a:t>Karush</a:t>
            </a:r>
            <a:r>
              <a:rPr lang="en-GB" dirty="0"/>
              <a:t>-Kuhn-Tucker conditions set to 0.001, samples normalized around the mean, scaled to have unit standard deviation</a:t>
            </a:r>
          </a:p>
          <a:p>
            <a:r>
              <a:rPr lang="en-GB" dirty="0"/>
              <a:t>K-</a:t>
            </a:r>
            <a:r>
              <a:rPr lang="en-GB" dirty="0" err="1"/>
              <a:t>nn</a:t>
            </a:r>
            <a:r>
              <a:rPr lang="en-GB" dirty="0"/>
              <a:t> uses Euclidean distance and next nearest point to break ties; Davies and Bouldin (1979) criterion used to select k with smallest dispersion of clusters and centroids’ distances, 3 &lt;= k &lt;= 21, k odd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E066B-32A7-4B72-A18A-27468AC3F554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949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7BC28-AA40-7F42-A0C1-1576A3976C6C}" type="datetimeFigureOut"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B3046-A18C-9248-B234-221A7D3E102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116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7BC28-AA40-7F42-A0C1-1576A3976C6C}" type="datetimeFigureOut"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B3046-A18C-9248-B234-221A7D3E102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044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7BC28-AA40-7F42-A0C1-1576A3976C6C}" type="datetimeFigureOut"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B3046-A18C-9248-B234-221A7D3E102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399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7BC28-AA40-7F42-A0C1-1576A3976C6C}" type="datetimeFigureOut"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B3046-A18C-9248-B234-221A7D3E102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551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7BC28-AA40-7F42-A0C1-1576A3976C6C}" type="datetimeFigureOut"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B3046-A18C-9248-B234-221A7D3E102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153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7BC28-AA40-7F42-A0C1-1576A3976C6C}" type="datetimeFigureOut">
              <a:t>10/9/2018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B3046-A18C-9248-B234-221A7D3E102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319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7BC28-AA40-7F42-A0C1-1576A3976C6C}" type="datetimeFigureOut">
              <a:t>10/9/2018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B3046-A18C-9248-B234-221A7D3E102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333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7BC28-AA40-7F42-A0C1-1576A3976C6C}" type="datetimeFigureOut">
              <a:t>10/9/2018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B3046-A18C-9248-B234-221A7D3E102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057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7BC28-AA40-7F42-A0C1-1576A3976C6C}" type="datetimeFigureOut">
              <a:t>10/9/2018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B3046-A18C-9248-B234-221A7D3E102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595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7BC28-AA40-7F42-A0C1-1576A3976C6C}" type="datetimeFigureOut">
              <a:t>10/9/2018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B3046-A18C-9248-B234-221A7D3E102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68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7BC28-AA40-7F42-A0C1-1576A3976C6C}" type="datetimeFigureOut">
              <a:t>10/9/2018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B3046-A18C-9248-B234-221A7D3E102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169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77BC28-AA40-7F42-A0C1-1576A3976C6C}" type="datetimeFigureOut"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5B3046-A18C-9248-B234-221A7D3E102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7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jp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microsoft.com/office/2007/relationships/media" Target="../media/media5.m4a"/><Relationship Id="rId7" Type="http://schemas.openxmlformats.org/officeDocument/2006/relationships/image" Target="../media/image17.emf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6.em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0.png"/><Relationship Id="rId4" Type="http://schemas.openxmlformats.org/officeDocument/2006/relationships/audio" Target="../media/media5.m4a"/><Relationship Id="rId9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0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emf"/><Relationship Id="rId2" Type="http://schemas.openxmlformats.org/officeDocument/2006/relationships/audio" Target="../media/media8.midi"/><Relationship Id="rId1" Type="http://schemas.microsoft.com/office/2007/relationships/media" Target="../media/media8.midi"/><Relationship Id="rId6" Type="http://schemas.openxmlformats.org/officeDocument/2006/relationships/image" Target="../media/image13.png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hyperlink" Target="http://www-personal.umich.edu/~siglind/wtc-ii-20.html" TargetMode="External"/><Relationship Id="rId5" Type="http://schemas.openxmlformats.org/officeDocument/2006/relationships/image" Target="../media/image34.emf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emf"/><Relationship Id="rId2" Type="http://schemas.openxmlformats.org/officeDocument/2006/relationships/audio" Target="../media/media8.midi"/><Relationship Id="rId1" Type="http://schemas.microsoft.com/office/2007/relationships/media" Target="../media/media8.midi"/><Relationship Id="rId6" Type="http://schemas.openxmlformats.org/officeDocument/2006/relationships/image" Target="../media/image13.png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emf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10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9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799" y="2251047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/>
              <a:t>Computational Music Analysis </a:t>
            </a:r>
            <a:br>
              <a:rPr lang="en-US" dirty="0"/>
            </a:br>
            <a:r>
              <a:rPr lang="en-US" dirty="0"/>
              <a:t>and Generation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007383"/>
            <a:ext cx="6400800" cy="775087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David Meredith</a:t>
            </a:r>
            <a:br>
              <a:rPr lang="en-US" sz="2400" dirty="0"/>
            </a:br>
            <a:r>
              <a:rPr lang="en-US" sz="2400" dirty="0" err="1"/>
              <a:t>dave@create.aau.dk</a:t>
            </a:r>
            <a:endParaRPr lang="en-US" sz="2400" dirty="0"/>
          </a:p>
        </p:txBody>
      </p:sp>
      <p:pic>
        <p:nvPicPr>
          <p:cNvPr id="4" name="Picture 3" descr="Lrn2Cre8-logocolou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86083"/>
            <a:ext cx="1930400" cy="1676400"/>
          </a:xfrm>
          <a:prstGeom prst="rect">
            <a:avLst/>
          </a:prstGeom>
        </p:spPr>
      </p:pic>
      <p:pic>
        <p:nvPicPr>
          <p:cNvPr id="5" name="Picture 4" descr="flag_yellow_hig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600" y="5381648"/>
            <a:ext cx="1930400" cy="12779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8455" y="233270"/>
            <a:ext cx="1136607" cy="1816912"/>
          </a:xfrm>
          <a:prstGeom prst="rect">
            <a:avLst/>
          </a:prstGeom>
        </p:spPr>
      </p:pic>
      <p:pic>
        <p:nvPicPr>
          <p:cNvPr id="13" name="Picture 12" descr="NewMusICLogo.png">
            <a:extLst>
              <a:ext uri="{FF2B5EF4-FFF2-40B4-BE49-F238E27FC236}">
                <a16:creationId xmlns:a16="http://schemas.microsoft.com/office/drawing/2014/main" id="{3771B98D-87D2-4E30-9814-4DDDDAA134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990" y="5381648"/>
            <a:ext cx="3824019" cy="1280999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B0C349-9A39-42D2-9FCF-99FAC117B1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199" y="231311"/>
            <a:ext cx="1402002" cy="18179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1A4844-D852-444D-BE73-406D7BE45B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6795" y="236150"/>
            <a:ext cx="2234427" cy="18140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D5042F-CA4D-4D53-999A-49F06D7D62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8745" y="236150"/>
            <a:ext cx="3442381" cy="181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62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4989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Generating novel works in the style of Babbitt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956432"/>
            <a:ext cx="8229600" cy="164226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Automatically generated completely new piece based on the new 4-part array</a:t>
            </a:r>
          </a:p>
          <a:p>
            <a:pPr lvl="1"/>
            <a:r>
              <a:rPr lang="en-US" dirty="0" err="1"/>
              <a:t>pitches, voicing, onsets, duration, metre and dynamics all generated automatically using discovered formalizations of the methods that Babbitt used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 descr="Screen Shot 2016-09-26 at 11.07.1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701" y="1000899"/>
            <a:ext cx="4842658" cy="295553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6681" y="5556390"/>
            <a:ext cx="8229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Bemman, </a:t>
            </a:r>
            <a:r>
              <a:rPr lang="en-US" sz="1400" dirty="0" err="1">
                <a:solidFill>
                  <a:srgbClr val="FF0000"/>
                </a:solidFill>
              </a:rPr>
              <a:t>B.M</a:t>
            </a:r>
            <a:r>
              <a:rPr lang="en-US" sz="1400" dirty="0">
                <a:solidFill>
                  <a:srgbClr val="FF0000"/>
                </a:solidFill>
              </a:rPr>
              <a:t>. and Meredith, D. (2018) Generating new musical works in the style of Milton Babbitt. </a:t>
            </a:r>
            <a:r>
              <a:rPr lang="en-US" sz="1400" i="1" dirty="0">
                <a:solidFill>
                  <a:srgbClr val="FF0000"/>
                </a:solidFill>
              </a:rPr>
              <a:t>Computer Music Journal</a:t>
            </a:r>
            <a:r>
              <a:rPr lang="en-US" sz="1400" dirty="0">
                <a:solidFill>
                  <a:srgbClr val="FF0000"/>
                </a:solidFill>
              </a:rPr>
              <a:t>, 42(1):60-79</a:t>
            </a:r>
            <a:r>
              <a:rPr lang="en-US" sz="1400" i="1" dirty="0">
                <a:solidFill>
                  <a:srgbClr val="FF0000"/>
                </a:solidFill>
              </a:rPr>
              <a:t>.</a:t>
            </a:r>
          </a:p>
          <a:p>
            <a:r>
              <a:rPr lang="en-US" sz="1400" dirty="0">
                <a:solidFill>
                  <a:srgbClr val="FF0000"/>
                </a:solidFill>
              </a:rPr>
              <a:t>Bemman, </a:t>
            </a:r>
            <a:r>
              <a:rPr lang="en-US" sz="1400" dirty="0" err="1">
                <a:solidFill>
                  <a:srgbClr val="FF0000"/>
                </a:solidFill>
              </a:rPr>
              <a:t>B.M</a:t>
            </a:r>
            <a:r>
              <a:rPr lang="en-US" sz="1400" dirty="0">
                <a:solidFill>
                  <a:srgbClr val="FF0000"/>
                </a:solidFill>
              </a:rPr>
              <a:t>. and Meredith, D. (2018) Predicting Babbitt’s time-point rows in </a:t>
            </a:r>
            <a:r>
              <a:rPr lang="en-US" sz="1400" i="1" dirty="0">
                <a:solidFill>
                  <a:srgbClr val="FF0000"/>
                </a:solidFill>
              </a:rPr>
              <a:t>None but the Lonely Flute</a:t>
            </a:r>
            <a:r>
              <a:rPr lang="en-US" sz="1400" dirty="0">
                <a:solidFill>
                  <a:srgbClr val="FF0000"/>
                </a:solidFill>
              </a:rPr>
              <a:t> and </a:t>
            </a:r>
            <a:r>
              <a:rPr lang="en-US" sz="1400" i="1" dirty="0">
                <a:solidFill>
                  <a:srgbClr val="FF0000"/>
                </a:solidFill>
              </a:rPr>
              <a:t>Around the Horn</a:t>
            </a:r>
            <a:r>
              <a:rPr lang="en-US" sz="1400" dirty="0">
                <a:solidFill>
                  <a:srgbClr val="FF0000"/>
                </a:solidFill>
              </a:rPr>
              <a:t>. </a:t>
            </a:r>
            <a:r>
              <a:rPr lang="en-US" sz="1400" i="1" dirty="0">
                <a:solidFill>
                  <a:srgbClr val="FF0000"/>
                </a:solidFill>
              </a:rPr>
              <a:t>Journal of Mathematics and Music</a:t>
            </a:r>
            <a:r>
              <a:rPr lang="en-US" sz="1400" dirty="0">
                <a:solidFill>
                  <a:srgbClr val="FF0000"/>
                </a:solidFill>
              </a:rPr>
              <a:t>, 12(1):1-19.</a:t>
            </a:r>
          </a:p>
        </p:txBody>
      </p:sp>
      <p:pic>
        <p:nvPicPr>
          <p:cNvPr id="6" name="Babbitt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6681" y="2049510"/>
            <a:ext cx="812800" cy="812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79A796-0583-4DA8-A92A-CE8C7C5C30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9235" y="1613279"/>
            <a:ext cx="1402002" cy="181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965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9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9538"/>
            <a:ext cx="8229600" cy="1021883"/>
          </a:xfrm>
        </p:spPr>
        <p:txBody>
          <a:bodyPr>
            <a:noAutofit/>
          </a:bodyPr>
          <a:lstStyle/>
          <a:p>
            <a:r>
              <a:rPr lang="en-US" sz="3200"/>
              <a:t>Computational modelling of Babbitt’s compositional processes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6245"/>
            <a:ext cx="8229600" cy="5348255"/>
          </a:xfrm>
        </p:spPr>
        <p:txBody>
          <a:bodyPr>
            <a:normAutofit fontScale="40000" lnSpcReduction="20000"/>
          </a:bodyPr>
          <a:lstStyle/>
          <a:p>
            <a:pPr marL="571500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Bemman, B. and Meredith, D. (2016). Generating Milton Babbitt's all-partition arrays. </a:t>
            </a:r>
            <a:r>
              <a:rPr lang="en-US" i="1" dirty="0">
                <a:solidFill>
                  <a:srgbClr val="FF0000"/>
                </a:solidFill>
              </a:rPr>
              <a:t>Journal of New Music Research</a:t>
            </a:r>
            <a:r>
              <a:rPr lang="en-US" dirty="0">
                <a:solidFill>
                  <a:srgbClr val="FF0000"/>
                </a:solidFill>
              </a:rPr>
              <a:t>, 45(2). pp. 184-204.</a:t>
            </a:r>
          </a:p>
          <a:p>
            <a:pPr marL="571500" indent="-514350">
              <a:buFont typeface="+mj-lt"/>
              <a:buAutoNum type="arabicPeriod"/>
            </a:pPr>
            <a:r>
              <a:rPr lang="en-US" dirty="0">
                <a:solidFill>
                  <a:srgbClr val="0000FF"/>
                </a:solidFill>
              </a:rPr>
              <a:t>Tanaka, T., Bemman, </a:t>
            </a:r>
            <a:r>
              <a:rPr lang="en-US" dirty="0" err="1">
                <a:solidFill>
                  <a:srgbClr val="0000FF"/>
                </a:solidFill>
              </a:rPr>
              <a:t>B.M</a:t>
            </a:r>
            <a:r>
              <a:rPr lang="en-US" dirty="0">
                <a:solidFill>
                  <a:srgbClr val="0000FF"/>
                </a:solidFill>
              </a:rPr>
              <a:t>. and Meredith, D. (2016). Constraint programming approach to the problem of generating Milton Babbitt's all-partition arrays. In </a:t>
            </a:r>
            <a:r>
              <a:rPr lang="en-US" dirty="0" err="1">
                <a:solidFill>
                  <a:srgbClr val="0000FF"/>
                </a:solidFill>
              </a:rPr>
              <a:t>Rueher</a:t>
            </a:r>
            <a:r>
              <a:rPr lang="en-US" dirty="0">
                <a:solidFill>
                  <a:srgbClr val="0000FF"/>
                </a:solidFill>
              </a:rPr>
              <a:t>, M. (ed.) </a:t>
            </a:r>
            <a:r>
              <a:rPr lang="en-US" i="1" dirty="0">
                <a:solidFill>
                  <a:srgbClr val="0000FF"/>
                </a:solidFill>
              </a:rPr>
              <a:t>Principles and Practice of Constraint Programming: 22nd International Conference, CP 2016, Toulouse, France, September 5-9, 2016 Proceedings</a:t>
            </a:r>
            <a:r>
              <a:rPr lang="en-US" dirty="0">
                <a:solidFill>
                  <a:srgbClr val="0000FF"/>
                </a:solidFill>
              </a:rPr>
              <a:t>, Lecture Notes in Computer Science, Vol. 9892, pp. 802-810. Springer, Cham, Switzerland. </a:t>
            </a:r>
          </a:p>
          <a:p>
            <a:pPr marL="571500" indent="-514350"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Tanaka, T., Bemman, B. M. and Meredith, D. (2016). Integer programming formulation of the problem of generating Milton Babbitt's all-partition arrays. In 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17th International Society for Music Information Retrieval Conference (</a:t>
            </a:r>
            <a:r>
              <a:rPr lang="en-US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ISMIR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2016),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7-11 August 2016, New York, NY.</a:t>
            </a:r>
          </a:p>
          <a:p>
            <a:pPr marL="571500" indent="-514350">
              <a:buFont typeface="+mj-lt"/>
              <a:buAutoNum type="arabicPeriod"/>
            </a:pPr>
            <a:r>
              <a:rPr lang="en-US" dirty="0">
                <a:solidFill>
                  <a:srgbClr val="0000FF"/>
                </a:solidFill>
              </a:rPr>
              <a:t>Bemman, B. M. and Meredith, D. (2015). Exact cover problem in Milton Babbitt's all-partition array. In T. Collins, D. Meredith and A. Volk (eds.) </a:t>
            </a:r>
            <a:r>
              <a:rPr lang="en-US" i="1" dirty="0">
                <a:solidFill>
                  <a:srgbClr val="0000FF"/>
                </a:solidFill>
              </a:rPr>
              <a:t>Mathematics and Computation in Music: 5th International Conference, MCM 2015, London, UK, June 22-25, 2015 Proceedings</a:t>
            </a:r>
            <a:r>
              <a:rPr lang="en-US" dirty="0">
                <a:solidFill>
                  <a:srgbClr val="0000FF"/>
                </a:solidFill>
              </a:rPr>
              <a:t>, Lecture Notes in Artificial Intelligence, Vol. 9110, pp. 237-242. Springer, Berlin.</a:t>
            </a:r>
          </a:p>
          <a:p>
            <a:pPr marL="571500" indent="-514350">
              <a:buFont typeface="+mj-lt"/>
              <a:buAutoNum type="arabicPeriod"/>
            </a:pPr>
            <a:r>
              <a:rPr lang="en-US" dirty="0">
                <a:solidFill>
                  <a:srgbClr val="7F7F7F"/>
                </a:solidFill>
              </a:rPr>
              <a:t>Bemman, B. M. and Meredith, D. (2015). Comparison of heuristics for generating all-partition arrays in the style of Milton Babbitt. In </a:t>
            </a:r>
            <a:r>
              <a:rPr lang="en-US" i="1" dirty="0">
                <a:solidFill>
                  <a:srgbClr val="7F7F7F"/>
                </a:solidFill>
              </a:rPr>
              <a:t>11th International Symposium on Computer Music Multidisciplinary Research</a:t>
            </a:r>
            <a:r>
              <a:rPr lang="en-US" dirty="0">
                <a:solidFill>
                  <a:srgbClr val="7F7F7F"/>
                </a:solidFill>
              </a:rPr>
              <a:t>, 16-19 June 2015, Plymouth, UK</a:t>
            </a:r>
            <a:r>
              <a:rPr lang="en-US" dirty="0"/>
              <a:t>.</a:t>
            </a:r>
          </a:p>
          <a:p>
            <a:pPr marL="571500" indent="-514350">
              <a:buFont typeface="+mj-lt"/>
              <a:buAutoNum type="arabicPeriod"/>
            </a:pPr>
            <a:r>
              <a:rPr lang="en-US" dirty="0">
                <a:solidFill>
                  <a:srgbClr val="7F7F7F"/>
                </a:solidFill>
              </a:rPr>
              <a:t>Bemman, B. M. and Meredith, D. (2014). From analysis to surface: Generating the surface of Milton Babbitt's </a:t>
            </a:r>
            <a:r>
              <a:rPr lang="en-US" i="1" dirty="0">
                <a:solidFill>
                  <a:srgbClr val="7F7F7F"/>
                </a:solidFill>
              </a:rPr>
              <a:t>Sheer Pluck</a:t>
            </a:r>
            <a:r>
              <a:rPr lang="en-US" dirty="0">
                <a:solidFill>
                  <a:srgbClr val="7F7F7F"/>
                </a:solidFill>
              </a:rPr>
              <a:t> from a parsimonious encoding of an analysis of its pitch-class structure. </a:t>
            </a:r>
            <a:r>
              <a:rPr lang="en-US" i="1" dirty="0">
                <a:solidFill>
                  <a:srgbClr val="7F7F7F"/>
                </a:solidFill>
              </a:rPr>
              <a:t>The Music Encoding Conference</a:t>
            </a:r>
            <a:r>
              <a:rPr lang="en-US" dirty="0">
                <a:solidFill>
                  <a:srgbClr val="7F7F7F"/>
                </a:solidFill>
              </a:rPr>
              <a:t>, 20-23 May 2014, University of Virginia, Charlottesville, VA., USA. pp. 147-152.</a:t>
            </a:r>
          </a:p>
          <a:p>
            <a:pPr marL="571500" indent="-514350">
              <a:buFont typeface="+mj-lt"/>
              <a:buAutoNum type="arabicPeriod"/>
            </a:pPr>
            <a:r>
              <a:rPr lang="en-US" dirty="0">
                <a:solidFill>
                  <a:srgbClr val="7F7F7F"/>
                </a:solidFill>
              </a:rPr>
              <a:t>Bemman, B. M. and Meredith, D. (2014). Anatomy of the six-part all-partition array as used by Milton Babbitt: Preliminary efforts towards a computational method of automatic generation. </a:t>
            </a:r>
            <a:r>
              <a:rPr lang="en-US" i="1" dirty="0">
                <a:solidFill>
                  <a:srgbClr val="7F7F7F"/>
                </a:solidFill>
              </a:rPr>
              <a:t>RMA Music and Mathematics Study Day</a:t>
            </a:r>
            <a:r>
              <a:rPr lang="en-US" dirty="0">
                <a:solidFill>
                  <a:srgbClr val="7F7F7F"/>
                </a:solidFill>
              </a:rPr>
              <a:t>, 12 April, 2014, University of Leeds, UK.</a:t>
            </a:r>
          </a:p>
          <a:p>
            <a:pPr marL="571500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Bemman, </a:t>
            </a:r>
            <a:r>
              <a:rPr lang="en-US" dirty="0" err="1">
                <a:solidFill>
                  <a:srgbClr val="FF0000"/>
                </a:solidFill>
              </a:rPr>
              <a:t>B.M</a:t>
            </a:r>
            <a:r>
              <a:rPr lang="en-US" dirty="0">
                <a:solidFill>
                  <a:srgbClr val="FF0000"/>
                </a:solidFill>
              </a:rPr>
              <a:t>. and Meredith, D. (2018). Generating new musical works in the style of Milton Babbitt. </a:t>
            </a:r>
            <a:r>
              <a:rPr lang="en-US" i="1" dirty="0">
                <a:solidFill>
                  <a:srgbClr val="FF0000"/>
                </a:solidFill>
              </a:rPr>
              <a:t>Computer Music Journal, </a:t>
            </a:r>
            <a:r>
              <a:rPr lang="en-US" dirty="0">
                <a:solidFill>
                  <a:srgbClr val="FF0000"/>
                </a:solidFill>
              </a:rPr>
              <a:t>42(1):60-79.</a:t>
            </a:r>
          </a:p>
          <a:p>
            <a:pPr marL="571500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Bemman, </a:t>
            </a:r>
            <a:r>
              <a:rPr lang="en-US" dirty="0" err="1">
                <a:solidFill>
                  <a:srgbClr val="FF0000"/>
                </a:solidFill>
              </a:rPr>
              <a:t>B.M</a:t>
            </a:r>
            <a:r>
              <a:rPr lang="en-US" dirty="0">
                <a:solidFill>
                  <a:srgbClr val="FF0000"/>
                </a:solidFill>
              </a:rPr>
              <a:t>. and Meredith, D. (2018). </a:t>
            </a:r>
            <a:r>
              <a:rPr lang="en-GB" dirty="0">
                <a:solidFill>
                  <a:srgbClr val="FF0000"/>
                </a:solidFill>
              </a:rPr>
              <a:t>Predicting Babbitt's orderings of time-point classes from array </a:t>
            </a:r>
            <a:r>
              <a:rPr lang="en-GB" dirty="0" err="1">
                <a:solidFill>
                  <a:srgbClr val="FF0000"/>
                </a:solidFill>
              </a:rPr>
              <a:t>aggregrate</a:t>
            </a:r>
            <a:r>
              <a:rPr lang="en-GB" dirty="0">
                <a:solidFill>
                  <a:srgbClr val="FF0000"/>
                </a:solidFill>
              </a:rPr>
              <a:t> partitions in </a:t>
            </a:r>
            <a:r>
              <a:rPr lang="en-GB" i="1" dirty="0">
                <a:solidFill>
                  <a:srgbClr val="FF0000"/>
                </a:solidFill>
              </a:rPr>
              <a:t>None but the Lonely Flute</a:t>
            </a:r>
            <a:r>
              <a:rPr lang="en-GB" dirty="0">
                <a:solidFill>
                  <a:srgbClr val="FF0000"/>
                </a:solidFill>
              </a:rPr>
              <a:t> and </a:t>
            </a:r>
            <a:r>
              <a:rPr lang="en-GB" i="1" dirty="0">
                <a:solidFill>
                  <a:srgbClr val="FF0000"/>
                </a:solidFill>
              </a:rPr>
              <a:t>Around the Horn</a:t>
            </a:r>
            <a:r>
              <a:rPr lang="en-US" dirty="0">
                <a:solidFill>
                  <a:srgbClr val="FF0000"/>
                </a:solidFill>
              </a:rPr>
              <a:t>. </a:t>
            </a:r>
            <a:r>
              <a:rPr lang="en-US" i="1" dirty="0">
                <a:solidFill>
                  <a:srgbClr val="FF0000"/>
                </a:solidFill>
              </a:rPr>
              <a:t>Journal of Mathematics and Music</a:t>
            </a:r>
            <a:r>
              <a:rPr lang="en-US" dirty="0">
                <a:solidFill>
                  <a:srgbClr val="FF0000"/>
                </a:solidFill>
              </a:rPr>
              <a:t>, 12(1):1-19.</a:t>
            </a:r>
          </a:p>
          <a:p>
            <a:pPr marL="571500" indent="-514350">
              <a:buFont typeface="+mj-lt"/>
              <a:buAutoNum type="arabicPeriod"/>
            </a:pPr>
            <a:r>
              <a:rPr lang="en-US" dirty="0"/>
              <a:t>Bemman, </a:t>
            </a:r>
            <a:r>
              <a:rPr lang="en-US" dirty="0" err="1"/>
              <a:t>B.M</a:t>
            </a:r>
            <a:r>
              <a:rPr lang="en-US" dirty="0"/>
              <a:t>. (2017). </a:t>
            </a:r>
            <a:r>
              <a:rPr lang="en-US" i="1" dirty="0"/>
              <a:t>Computational problems in modeling Milton Babbitt’s compositional process</a:t>
            </a:r>
            <a:r>
              <a:rPr lang="en-US" dirty="0"/>
              <a:t>. Aalborg University, Denmark.</a:t>
            </a:r>
          </a:p>
        </p:txBody>
      </p:sp>
    </p:spTree>
    <p:extLst>
      <p:ext uri="{BB962C8B-B14F-4D97-AF65-F5344CB8AC3E}">
        <p14:creationId xmlns:p14="http://schemas.microsoft.com/office/powerpoint/2010/main" val="13589309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FA5B2-4FA1-4235-B9E1-817C84E7D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800" dirty="0"/>
              <a:t>Convolutional Methods for Music Analysis</a:t>
            </a:r>
            <a:br>
              <a:rPr lang="en-GB" sz="2800" dirty="0"/>
            </a:br>
            <a:r>
              <a:rPr lang="en-GB" sz="1800" dirty="0"/>
              <a:t>(Velarde, Meredith, Weyde, Cancino-</a:t>
            </a:r>
            <a:r>
              <a:rPr lang="en-GB" sz="1800" dirty="0" err="1"/>
              <a:t>Chacòn</a:t>
            </a:r>
            <a:r>
              <a:rPr lang="en-GB" sz="1800" dirty="0"/>
              <a:t>, Grachten)</a:t>
            </a:r>
            <a:endParaRPr lang="en-GB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2D77B6-D123-4DED-9961-B6DE3499A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5453" y="2373602"/>
            <a:ext cx="5393094" cy="283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3890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9417"/>
            <a:ext cx="8229600" cy="871238"/>
          </a:xfrm>
        </p:spPr>
        <p:txBody>
          <a:bodyPr>
            <a:normAutofit fontScale="90000"/>
          </a:bodyPr>
          <a:lstStyle/>
          <a:p>
            <a:r>
              <a:rPr lang="en-US" sz="3600"/>
              <a:t>Convolution-based methods for music analysis:</a:t>
            </a:r>
            <a:br>
              <a:rPr lang="en-US" sz="3600"/>
            </a:br>
            <a:r>
              <a:rPr lang="en-US" sz="3600"/>
              <a:t>Filtered 2-d pitch-time representations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935169"/>
            <a:ext cx="8229600" cy="1753554"/>
          </a:xfrm>
        </p:spPr>
        <p:txBody>
          <a:bodyPr>
            <a:normAutofit fontScale="92500" lnSpcReduction="20000"/>
          </a:bodyPr>
          <a:lstStyle/>
          <a:p>
            <a:r>
              <a:rPr lang="en-US"/>
              <a:t>Methods take 2-d grey-scale </a:t>
            </a:r>
            <a:r>
              <a:rPr lang="en-US" i="1"/>
              <a:t>images</a:t>
            </a:r>
            <a:r>
              <a:rPr lang="en-US"/>
              <a:t> of pitch-time representations of pieces of music as input</a:t>
            </a:r>
          </a:p>
          <a:p>
            <a:r>
              <a:rPr lang="en-US"/>
              <a:t>Can therefore be applied to audio or symbolic representations</a:t>
            </a:r>
          </a:p>
        </p:txBody>
      </p:sp>
      <p:pic>
        <p:nvPicPr>
          <p:cNvPr id="4" name="Picture 3" descr="hayd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095" y="1141726"/>
            <a:ext cx="4137954" cy="27523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4049" y="5744171"/>
            <a:ext cx="7982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Velarde, G., Weyde, T., Cancino Chacon, C., Meredith, D. and Grachten, M. (2016). Composer recognition based on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2d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-filtered piano-rolls. In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17th International Society for Music Information Retrieval Conference (</a:t>
            </a:r>
            <a:r>
              <a:rPr lang="en-US" sz="12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ISMIR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2016)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New York, NY.</a:t>
            </a:r>
          </a:p>
          <a:p>
            <a:pPr marL="0" lvl="1"/>
            <a:r>
              <a:rPr lang="en-US" sz="1200" dirty="0">
                <a:solidFill>
                  <a:srgbClr val="FF0000"/>
                </a:solidFill>
              </a:rPr>
              <a:t>Velarde, G., Cancino Chacón, C., Meredith, D., Weyde, T. and Grachten, M. (2018). Convolution-based classification of audio and symbolic representations of music. </a:t>
            </a:r>
            <a:r>
              <a:rPr lang="en-US" sz="1200" i="1" dirty="0">
                <a:solidFill>
                  <a:srgbClr val="FF0000"/>
                </a:solidFill>
              </a:rPr>
              <a:t>Journal of New Music Research</a:t>
            </a:r>
            <a:r>
              <a:rPr lang="en-US" sz="1200" dirty="0">
                <a:solidFill>
                  <a:srgbClr val="FF0000"/>
                </a:solidFill>
              </a:rPr>
              <a:t>, 47(3):191-205.</a:t>
            </a:r>
          </a:p>
        </p:txBody>
      </p:sp>
    </p:spTree>
    <p:extLst>
      <p:ext uri="{BB962C8B-B14F-4D97-AF65-F5344CB8AC3E}">
        <p14:creationId xmlns:p14="http://schemas.microsoft.com/office/powerpoint/2010/main" val="6954422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33181"/>
          </a:xfrm>
        </p:spPr>
        <p:txBody>
          <a:bodyPr>
            <a:normAutofit fontScale="90000"/>
          </a:bodyPr>
          <a:lstStyle/>
          <a:p>
            <a:r>
              <a:rPr lang="en-US"/>
              <a:t>Convolution-based music classification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89132"/>
            <a:ext cx="8229600" cy="2029941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Input is symbolic or audio music encoding</a:t>
            </a:r>
          </a:p>
          <a:p>
            <a:r>
              <a:rPr lang="en-US" dirty="0"/>
              <a:t>Piano-roll or spectrogram sampled to a greyscale image</a:t>
            </a:r>
          </a:p>
          <a:p>
            <a:r>
              <a:rPr lang="en-US" dirty="0"/>
              <a:t>Either segmented or whole excerpt used as an item</a:t>
            </a:r>
          </a:p>
          <a:p>
            <a:r>
              <a:rPr lang="en-US" dirty="0"/>
              <a:t>Segments/excerpts optionally filtered using a gaussian filter</a:t>
            </a:r>
          </a:p>
          <a:p>
            <a:r>
              <a:rPr lang="en-US" dirty="0"/>
              <a:t>Classified using </a:t>
            </a:r>
            <a:r>
              <a:rPr lang="en-US" dirty="0" err="1"/>
              <a:t>SVM</a:t>
            </a:r>
            <a:r>
              <a:rPr lang="en-US" dirty="0"/>
              <a:t> or k-NN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4049" y="5882229"/>
            <a:ext cx="7982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Velarde, G., Weyde, T., Cancino Chacon, C., Meredith, D. and Grachten, M. (2016). Composer recognition based on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2d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-filtered piano-rolls. In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17th International Society for Music Information Retrieval Conference (</a:t>
            </a:r>
            <a:r>
              <a:rPr lang="en-US" sz="12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ISMIR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2016)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New York, NY.</a:t>
            </a:r>
          </a:p>
          <a:p>
            <a:pPr marL="0" lvl="1"/>
            <a:r>
              <a:rPr lang="en-US" sz="1200" dirty="0">
                <a:solidFill>
                  <a:srgbClr val="FF0000"/>
                </a:solidFill>
              </a:rPr>
              <a:t>Velarde, G., Cancino Chacón, C., Meredith, D., Weyde, T. and Grachten, M. (2018). Convolution-based classification of audio and symbolic representations of music. </a:t>
            </a:r>
            <a:r>
              <a:rPr lang="en-US" sz="1200" i="1" dirty="0">
                <a:solidFill>
                  <a:srgbClr val="FF0000"/>
                </a:solidFill>
              </a:rPr>
              <a:t>Journal of New Music Research</a:t>
            </a:r>
            <a:r>
              <a:rPr lang="en-US" sz="1200" dirty="0">
                <a:solidFill>
                  <a:srgbClr val="FF0000"/>
                </a:solidFill>
              </a:rPr>
              <a:t>, 47(3):191-205.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C7A94F-31B7-45F5-9CD2-E7905AE58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477" y="1093195"/>
            <a:ext cx="8253046" cy="271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5101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0716"/>
            <a:ext cx="8229600" cy="553706"/>
          </a:xfrm>
        </p:spPr>
        <p:txBody>
          <a:bodyPr>
            <a:noAutofit/>
          </a:bodyPr>
          <a:lstStyle/>
          <a:p>
            <a:r>
              <a:rPr lang="en-US" sz="2800" dirty="0"/>
              <a:t>Discrimination between Haydn and Mozart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3786" y="5850395"/>
            <a:ext cx="89329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Reached state-of-the-art performance on Mozart-Haydn task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Performed equally well on audio and symbolic data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Uses </a:t>
            </a:r>
            <a:r>
              <a:rPr lang="en-US" i="1" dirty="0"/>
              <a:t>no</a:t>
            </a:r>
            <a:r>
              <a:rPr lang="en-US" dirty="0"/>
              <a:t> music-specific knowledge (unlike previous state-of-the-art approaches)</a:t>
            </a:r>
            <a:endParaRPr lang="en-US" i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8433BE-1DFD-4208-8D5C-7E573A9A55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2" y="2727366"/>
            <a:ext cx="9133876" cy="14032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B85B53-DFAC-4951-8C0B-1BC17FBDC9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2" y="4343847"/>
            <a:ext cx="9133876" cy="129333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1468D4F-DDE0-40FC-8F21-0DA5BE5CC993}"/>
              </a:ext>
            </a:extLst>
          </p:cNvPr>
          <p:cNvGrpSpPr/>
          <p:nvPr/>
        </p:nvGrpSpPr>
        <p:grpSpPr>
          <a:xfrm>
            <a:off x="2940294" y="830514"/>
            <a:ext cx="3263411" cy="1683638"/>
            <a:chOff x="2898398" y="945886"/>
            <a:chExt cx="3263411" cy="168363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69392A2-7991-4AB9-926A-FDA238157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98398" y="945886"/>
              <a:ext cx="1291981" cy="167487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C6B869C-CFF7-4439-903F-9013306D6EF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836370" y="954651"/>
              <a:ext cx="1325439" cy="1674873"/>
            </a:xfrm>
            <a:prstGeom prst="rect">
              <a:avLst/>
            </a:prstGeom>
          </p:spPr>
        </p:pic>
      </p:grpSp>
      <p:pic>
        <p:nvPicPr>
          <p:cNvPr id="5" name="34 String Quartet in B-Flat Major, H">
            <a:hlinkClick r:id="" action="ppaction://media"/>
            <a:extLst>
              <a:ext uri="{FF2B5EF4-FFF2-40B4-BE49-F238E27FC236}">
                <a16:creationId xmlns:a16="http://schemas.microsoft.com/office/drawing/2014/main" id="{9A66B1CF-FA5C-4C2A-833C-B3EE3CA3BB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49696" y="1424268"/>
            <a:ext cx="487363" cy="487363"/>
          </a:xfrm>
          <a:prstGeom prst="rect">
            <a:avLst/>
          </a:prstGeom>
        </p:spPr>
      </p:pic>
      <p:pic>
        <p:nvPicPr>
          <p:cNvPr id="6" name="1-01 String Quartet No. 1 in G, K. 8">
            <a:hlinkClick r:id="" action="ppaction://media"/>
            <a:extLst>
              <a:ext uri="{FF2B5EF4-FFF2-40B4-BE49-F238E27FC236}">
                <a16:creationId xmlns:a16="http://schemas.microsoft.com/office/drawing/2014/main" id="{4205F9BE-FD3A-421B-8771-22A2A94CCF6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06940" y="1424268"/>
            <a:ext cx="487363" cy="4873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32322F-1AEA-4767-8737-99E69AA438EA}"/>
              </a:ext>
            </a:extLst>
          </p:cNvPr>
          <p:cNvSpPr txBox="1"/>
          <p:nvPr/>
        </p:nvSpPr>
        <p:spPr>
          <a:xfrm>
            <a:off x="4801712" y="2505387"/>
            <a:ext cx="289694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00" dirty="0"/>
              <a:t>String Quartet in B flat major, Hob. III:1, Op. 1 No.1 “La chasse”: III. Adagio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BCCAB5-C0E6-4989-8618-EAB24A434927}"/>
              </a:ext>
            </a:extLst>
          </p:cNvPr>
          <p:cNvSpPr txBox="1"/>
          <p:nvPr/>
        </p:nvSpPr>
        <p:spPr>
          <a:xfrm>
            <a:off x="2690875" y="2508438"/>
            <a:ext cx="165141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00" dirty="0"/>
              <a:t>String Quartet No. 1 in G, K.80: I. Adagio</a:t>
            </a:r>
          </a:p>
        </p:txBody>
      </p:sp>
    </p:spTree>
    <p:extLst>
      <p:ext uri="{BB962C8B-B14F-4D97-AF65-F5344CB8AC3E}">
        <p14:creationId xmlns:p14="http://schemas.microsoft.com/office/powerpoint/2010/main" val="117404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5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66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24279" y="274638"/>
            <a:ext cx="8470614" cy="553706"/>
          </a:xfrm>
        </p:spPr>
        <p:txBody>
          <a:bodyPr>
            <a:noAutofit/>
          </a:bodyPr>
          <a:lstStyle/>
          <a:p>
            <a:r>
              <a:rPr lang="en-US" sz="2800"/>
              <a:t>Experiments with convolutional neural networks (CNNs)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2240" y="1169721"/>
            <a:ext cx="1930400" cy="1981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3225" y="1176737"/>
            <a:ext cx="1930400" cy="1993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6969" y="3519031"/>
            <a:ext cx="6761790" cy="1755109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585E599-BA57-411D-B848-514ACE4FD5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0008259"/>
              </p:ext>
            </p:extLst>
          </p:nvPr>
        </p:nvGraphicFramePr>
        <p:xfrm>
          <a:off x="1511586" y="5565792"/>
          <a:ext cx="60960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155746626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85955334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5382290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Datasets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CNN-</a:t>
                      </a:r>
                      <a:r>
                        <a:rPr lang="en-GB" dirty="0" err="1"/>
                        <a:t>p400n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C1S-p400n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3848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err="1"/>
                        <a:t>HM107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0.776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0.729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75341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err="1"/>
                        <a:t>HM207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0.560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0.667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495586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35FD6CF-2790-4E75-917E-5E5C4A21A66B}"/>
              </a:ext>
            </a:extLst>
          </p:cNvPr>
          <p:cNvSpPr txBox="1"/>
          <p:nvPr/>
        </p:nvSpPr>
        <p:spPr>
          <a:xfrm flipH="1">
            <a:off x="369586" y="878069"/>
            <a:ext cx="24720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“Mozart has significantly more seconds … than Haydn”</a:t>
            </a:r>
            <a:br>
              <a:rPr lang="en-GB" dirty="0"/>
            </a:br>
            <a:r>
              <a:rPr lang="en-GB" dirty="0"/>
              <a:t>(</a:t>
            </a:r>
            <a:r>
              <a:rPr lang="en-GB" sz="1400" dirty="0" err="1"/>
              <a:t>Herlands</a:t>
            </a:r>
            <a:r>
              <a:rPr lang="en-GB" sz="1400" dirty="0"/>
              <a:t> et al., 2014, p.281</a:t>
            </a:r>
            <a:r>
              <a:rPr lang="en-GB" dirty="0"/>
              <a:t>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46F0B0-0A03-4228-9724-904AFF2DD2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493" y="2066925"/>
            <a:ext cx="1604425" cy="1452106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145801C-C9DC-4457-9363-A8CCBD7A14F2}"/>
              </a:ext>
            </a:extLst>
          </p:cNvPr>
          <p:cNvCxnSpPr/>
          <p:nvPr/>
        </p:nvCxnSpPr>
        <p:spPr>
          <a:xfrm flipH="1">
            <a:off x="5197194" y="3262069"/>
            <a:ext cx="918653" cy="60392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32472F1-C5B1-4EF1-BE5F-F9FDF3875724}"/>
              </a:ext>
            </a:extLst>
          </p:cNvPr>
          <p:cNvCxnSpPr/>
          <p:nvPr/>
        </p:nvCxnSpPr>
        <p:spPr>
          <a:xfrm flipH="1">
            <a:off x="3651745" y="3227379"/>
            <a:ext cx="695695" cy="29165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38596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29667-902E-4DBC-ACE2-E3B708AE1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Convolutional methods for music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63EB91-EF2D-4CB3-BB33-C399156B9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44988"/>
          </a:xfrm>
        </p:spPr>
        <p:txBody>
          <a:bodyPr>
            <a:normAutofit fontScale="925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1400" dirty="0">
                <a:solidFill>
                  <a:srgbClr val="FF0000"/>
                </a:solidFill>
              </a:rPr>
              <a:t>Velarde, G., Cancino </a:t>
            </a:r>
            <a:r>
              <a:rPr lang="en-GB" sz="1400" dirty="0" err="1">
                <a:solidFill>
                  <a:srgbClr val="FF0000"/>
                </a:solidFill>
              </a:rPr>
              <a:t>Chacòn</a:t>
            </a:r>
            <a:r>
              <a:rPr lang="en-GB" sz="1400" dirty="0">
                <a:solidFill>
                  <a:srgbClr val="FF0000"/>
                </a:solidFill>
              </a:rPr>
              <a:t>, C., Meredith, D., Weyde, T. and Grachten, M. (2018). Convolution-based classification of audio and symbolic representations of music. </a:t>
            </a:r>
            <a:r>
              <a:rPr lang="en-GB" sz="1400" i="1" dirty="0">
                <a:solidFill>
                  <a:srgbClr val="FF0000"/>
                </a:solidFill>
              </a:rPr>
              <a:t>Journal of New Music Research</a:t>
            </a:r>
            <a:r>
              <a:rPr lang="en-GB" sz="1400" dirty="0">
                <a:solidFill>
                  <a:srgbClr val="FF0000"/>
                </a:solidFill>
              </a:rPr>
              <a:t>, 47(3):191-205.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1400" dirty="0">
                <a:solidFill>
                  <a:srgbClr val="FF0000"/>
                </a:solidFill>
              </a:rPr>
              <a:t>Velarde, G., Weyde, T. and Meredith, D. (2013). An approach to melodic segmentation and classification based on filtering with the </a:t>
            </a:r>
            <a:r>
              <a:rPr lang="en-GB" sz="1400" dirty="0" err="1">
                <a:solidFill>
                  <a:srgbClr val="FF0000"/>
                </a:solidFill>
              </a:rPr>
              <a:t>Haar</a:t>
            </a:r>
            <a:r>
              <a:rPr lang="en-GB" sz="1400" dirty="0">
                <a:solidFill>
                  <a:srgbClr val="FF0000"/>
                </a:solidFill>
              </a:rPr>
              <a:t>-wavelet. </a:t>
            </a:r>
            <a:r>
              <a:rPr lang="en-GB" sz="1400" i="1" dirty="0">
                <a:solidFill>
                  <a:srgbClr val="FF0000"/>
                </a:solidFill>
              </a:rPr>
              <a:t>Journal of New Music Research</a:t>
            </a:r>
            <a:r>
              <a:rPr lang="en-GB" sz="1400" dirty="0">
                <a:solidFill>
                  <a:srgbClr val="FF0000"/>
                </a:solidFill>
              </a:rPr>
              <a:t>, 42(4), pp. 325-345.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1400" dirty="0">
                <a:solidFill>
                  <a:srgbClr val="0000FF"/>
                </a:solidFill>
              </a:rPr>
              <a:t>Velarde, G., Meredith, D. and Weyde, T. (2016). A wavelet-based approach to pattern discovery in melodies. In Meredith, D. (ed.) </a:t>
            </a:r>
            <a:r>
              <a:rPr lang="en-GB" sz="1400" i="1" dirty="0">
                <a:solidFill>
                  <a:srgbClr val="0000FF"/>
                </a:solidFill>
              </a:rPr>
              <a:t>Computational Music Analysis</a:t>
            </a:r>
            <a:r>
              <a:rPr lang="en-GB" sz="1400" dirty="0">
                <a:solidFill>
                  <a:srgbClr val="0000FF"/>
                </a:solidFill>
              </a:rPr>
              <a:t>, pp. 303-333. Springer.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Velarde, G. and Meredith, D. (2016). Wavelet-based approach to the discovery of themes and sections in monophonic melodies. </a:t>
            </a:r>
            <a:r>
              <a:rPr lang="en-GB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MIREX</a:t>
            </a: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2016, New York, USA. Competition on Discovery of Repeated Themes and Sections.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Velarde, G., Weyde, T., Cancino Chacon, C., Meredith, D. and Grachten, M. (2016). Composer recognition based on </a:t>
            </a:r>
            <a:r>
              <a:rPr lang="en-GB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2d</a:t>
            </a: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-filtered piano-rolls. In 17th International Society for Music Information Retrieval Conference (</a:t>
            </a:r>
            <a:r>
              <a:rPr lang="en-GB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ISMIR</a:t>
            </a: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2016), 7-11 August 2016, New York, NY.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Velarde, G. and Meredith, D. (2014). A wavelet-based approach to the discovery of themes and sections in monophonic melodies. Music Information Retrieval Evaluation Exchange (</a:t>
            </a:r>
            <a:r>
              <a:rPr lang="en-GB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MIREX</a:t>
            </a: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2014), Competition on Discovery of Repeated Themes and Sections, 27-31 October 2014, Taipei, Taiwan.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Velarde, G. and Meredith, D. (2014). Melodic pattern discovery by structural analysis via wavelets and clustering techniques. Eighth European Music Analysis Conference (</a:t>
            </a:r>
            <a:r>
              <a:rPr lang="en-GB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EuroMAC2014</a:t>
            </a: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), 17-20 September 2014, Leuven, Belgium.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Velarde, G., Weyde, T. and Meredith, D. (2013). Wavelet-filtering of symbolic music representations for folk tune segmentation and classification. Third International Workshop on Folk Music Analysis (</a:t>
            </a:r>
            <a:r>
              <a:rPr lang="en-GB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FMA</a:t>
            </a: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2013), (6-7 June 2013), </a:t>
            </a:r>
            <a:r>
              <a:rPr lang="en-GB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Meertens</a:t>
            </a: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Institute, Amsterdam, The Netherlands. 	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1400" dirty="0"/>
              <a:t>Velarde, G. (2017). Convolutional methods for music analysis. PhD thesis, Aalborg University.</a:t>
            </a:r>
          </a:p>
          <a:p>
            <a:pPr marL="514350" indent="-514350">
              <a:buFont typeface="+mj-lt"/>
              <a:buAutoNum type="arabicPeriod"/>
            </a:pP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7030484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4BA9C-7C1D-44DF-9CED-8178921E9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Geometric, compression-based pattern discovery in music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73C5DD-8E4D-4854-B76A-C2637A2780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55825"/>
            <a:ext cx="9144000" cy="2546350"/>
          </a:xfrm>
          <a:prstGeom prst="rect">
            <a:avLst/>
          </a:prstGeom>
        </p:spPr>
      </p:pic>
      <p:pic>
        <p:nvPicPr>
          <p:cNvPr id="3" name="1-03 The Well-Tempered Clavier, Book 2_ Prelude No. 2 in C Minor, BWV 871">
            <a:hlinkClick r:id="" action="ppaction://media"/>
            <a:extLst>
              <a:ext uri="{FF2B5EF4-FFF2-40B4-BE49-F238E27FC236}">
                <a16:creationId xmlns:a16="http://schemas.microsoft.com/office/drawing/2014/main" id="{2774F279-D757-4697-8567-36B108D08A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5135562"/>
            <a:ext cx="304800" cy="304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B68A79-2DAA-4A93-9500-E306CFC7B0B5}"/>
              </a:ext>
            </a:extLst>
          </p:cNvPr>
          <p:cNvSpPr txBox="1"/>
          <p:nvPr/>
        </p:nvSpPr>
        <p:spPr>
          <a:xfrm>
            <a:off x="3153982" y="5660032"/>
            <a:ext cx="283603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100" dirty="0"/>
              <a:t>J. S. Bach, Prelude No. 2 in C minor, BWV 871</a:t>
            </a:r>
            <a:br>
              <a:rPr lang="en-GB" sz="1100" dirty="0"/>
            </a:br>
            <a:r>
              <a:rPr lang="en-GB" sz="1100" dirty="0"/>
              <a:t>from Book 2 of The Well-Tempered Clavier</a:t>
            </a:r>
            <a:br>
              <a:rPr lang="en-GB" sz="1100" dirty="0"/>
            </a:br>
            <a:r>
              <a:rPr lang="en-GB" sz="1100" dirty="0"/>
              <a:t>Performed by Angela Hewitt</a:t>
            </a:r>
          </a:p>
        </p:txBody>
      </p:sp>
    </p:spTree>
    <p:extLst>
      <p:ext uri="{BB962C8B-B14F-4D97-AF65-F5344CB8AC3E}">
        <p14:creationId xmlns:p14="http://schemas.microsoft.com/office/powerpoint/2010/main" val="650333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8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16554"/>
          </a:xfrm>
        </p:spPr>
        <p:txBody>
          <a:bodyPr>
            <a:normAutofit fontScale="90000"/>
          </a:bodyPr>
          <a:lstStyle/>
          <a:p>
            <a:r>
              <a:rPr lang="en-US" sz="3600"/>
              <a:t>Music analysis and point-set compression</a:t>
            </a:r>
          </a:p>
        </p:txBody>
      </p:sp>
      <p:pic>
        <p:nvPicPr>
          <p:cNvPr id="4" name="Picture 3" descr="bwv847-point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5619"/>
            <a:ext cx="9144000" cy="1422718"/>
          </a:xfrm>
          <a:prstGeom prst="rect">
            <a:avLst/>
          </a:prstGeom>
        </p:spPr>
      </p:pic>
      <p:pic>
        <p:nvPicPr>
          <p:cNvPr id="5" name="Picture 4" descr="bwv847b-don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7277"/>
            <a:ext cx="9144000" cy="1428750"/>
          </a:xfrm>
          <a:prstGeom prst="rect">
            <a:avLst/>
          </a:prstGeom>
        </p:spPr>
      </p:pic>
      <p:pic>
        <p:nvPicPr>
          <p:cNvPr id="6" name="Picture 5" descr="bwv847b-done-SIATECCompres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7421"/>
            <a:ext cx="9144000" cy="14323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87951" y="560634"/>
            <a:ext cx="15696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/>
              <a:t>Input point set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20436" y="2105431"/>
            <a:ext cx="110799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/>
              <a:t>COSIATEC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91642" y="3658596"/>
            <a:ext cx="176202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/>
              <a:t>SIATECCompress</a:t>
            </a:r>
          </a:p>
        </p:txBody>
      </p:sp>
      <p:pic>
        <p:nvPicPr>
          <p:cNvPr id="10" name="Picture 9" descr="bwv847b-done-Forth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79038"/>
            <a:ext cx="9144000" cy="143232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651705" y="5205023"/>
            <a:ext cx="180195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/>
              <a:t>Forth’s algorithm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08740" y="597119"/>
            <a:ext cx="25360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J. S. Bach, Fugue in C minor, BWV 847</a:t>
            </a:r>
          </a:p>
        </p:txBody>
      </p:sp>
      <p:pic>
        <p:nvPicPr>
          <p:cNvPr id="13" name="1-04 The Well-Tempered Clavier, Book 1_ Fugue No. 2 in C Minor, BWV 847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2153" y="125114"/>
            <a:ext cx="367323" cy="36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558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53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3F2596-4DCA-4879-82DD-6339A8B57F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36" y="62542"/>
            <a:ext cx="4724400" cy="6743700"/>
          </a:xfrm>
          <a:prstGeom prst="rect">
            <a:avLst/>
          </a:prstGeom>
        </p:spPr>
      </p:pic>
      <p:pic>
        <p:nvPicPr>
          <p:cNvPr id="7" name="Picture 6" descr="NewMusICLogo.png">
            <a:extLst>
              <a:ext uri="{FF2B5EF4-FFF2-40B4-BE49-F238E27FC236}">
                <a16:creationId xmlns:a16="http://schemas.microsoft.com/office/drawing/2014/main" id="{3BB1E92D-B181-4320-888F-97B77454D4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203" y="685901"/>
            <a:ext cx="3764611" cy="12610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08230F-476E-40A0-BC62-0A150B458E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8863" y="2816873"/>
            <a:ext cx="4009292" cy="1626173"/>
          </a:xfrm>
        </p:spPr>
        <p:txBody>
          <a:bodyPr>
            <a:normAutofit/>
          </a:bodyPr>
          <a:lstStyle/>
          <a:p>
            <a:r>
              <a:rPr lang="en-GB" sz="2000" dirty="0"/>
              <a:t>David Meredith (2009 – Present)</a:t>
            </a:r>
          </a:p>
          <a:p>
            <a:r>
              <a:rPr lang="en-GB" sz="2000" dirty="0"/>
              <a:t>Brian Bemman (2013 – Present)</a:t>
            </a:r>
          </a:p>
          <a:p>
            <a:r>
              <a:rPr lang="en-GB" sz="2000" dirty="0"/>
              <a:t>Olivier Lartillot (2014 – 2017)</a:t>
            </a:r>
          </a:p>
          <a:p>
            <a:r>
              <a:rPr lang="en-GB" sz="2000" dirty="0"/>
              <a:t>Gissel Velarde (2012 – 2017)</a:t>
            </a:r>
          </a:p>
        </p:txBody>
      </p:sp>
    </p:spTree>
    <p:extLst>
      <p:ext uri="{BB962C8B-B14F-4D97-AF65-F5344CB8AC3E}">
        <p14:creationId xmlns:p14="http://schemas.microsoft.com/office/powerpoint/2010/main" val="20078267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71618"/>
          </a:xfrm>
        </p:spPr>
        <p:txBody>
          <a:bodyPr>
            <a:noAutofit/>
          </a:bodyPr>
          <a:lstStyle/>
          <a:p>
            <a:r>
              <a:rPr lang="en-US" sz="3200"/>
              <a:t>Using point-set compression algorithms for folk-song classification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946" y="2982879"/>
            <a:ext cx="4183554" cy="689056"/>
          </a:xfrm>
          <a:prstGeom prst="rect">
            <a:avLst/>
          </a:prstGeom>
        </p:spPr>
      </p:pic>
      <p:pic>
        <p:nvPicPr>
          <p:cNvPr id="5" name="Picture 4" descr="nlb-exampl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23" y="1405629"/>
            <a:ext cx="6985000" cy="1435100"/>
          </a:xfrm>
          <a:prstGeom prst="rect">
            <a:avLst/>
          </a:prstGeom>
        </p:spPr>
      </p:pic>
      <p:pic>
        <p:nvPicPr>
          <p:cNvPr id="6" name="nlb-example.mid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57604" y="1885783"/>
            <a:ext cx="409657" cy="4096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384" y="3712198"/>
            <a:ext cx="7659728" cy="285013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7200" y="6543155"/>
            <a:ext cx="82714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>
                <a:solidFill>
                  <a:srgbClr val="FF0000"/>
                </a:solidFill>
              </a:rPr>
              <a:t>Meredith, D. (2015). Music analysis and point-set compression. </a:t>
            </a:r>
            <a:r>
              <a:rPr lang="en-US" sz="1200" i="1">
                <a:solidFill>
                  <a:srgbClr val="FF0000"/>
                </a:solidFill>
              </a:rPr>
              <a:t>Journal of New Music Research</a:t>
            </a:r>
            <a:r>
              <a:rPr lang="en-US" sz="1200">
                <a:solidFill>
                  <a:srgbClr val="FF0000"/>
                </a:solidFill>
              </a:rPr>
              <a:t>, 44(3), pp. 245-270.</a:t>
            </a:r>
          </a:p>
        </p:txBody>
      </p:sp>
    </p:spTree>
    <p:extLst>
      <p:ext uri="{BB962C8B-B14F-4D97-AF65-F5344CB8AC3E}">
        <p14:creationId xmlns:p14="http://schemas.microsoft.com/office/powerpoint/2010/main" val="1376008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Point-set compression algorithms on JKU-PDD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4410" y="1501206"/>
            <a:ext cx="4051300" cy="2527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4162669"/>
            <a:ext cx="6553200" cy="2362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" y="6555137"/>
            <a:ext cx="82714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>
                <a:solidFill>
                  <a:srgbClr val="FF0000"/>
                </a:solidFill>
              </a:rPr>
              <a:t>Meredith, D. (2015). Music analysis and point-set compression. </a:t>
            </a:r>
            <a:r>
              <a:rPr lang="en-US" sz="1200" i="1">
                <a:solidFill>
                  <a:srgbClr val="FF0000"/>
                </a:solidFill>
              </a:rPr>
              <a:t>Journal of New Music Research</a:t>
            </a:r>
            <a:r>
              <a:rPr lang="en-US" sz="1200">
                <a:solidFill>
                  <a:srgbClr val="FF0000"/>
                </a:solidFill>
              </a:rPr>
              <a:t>, 44(3), pp. 245-270.</a:t>
            </a:r>
          </a:p>
        </p:txBody>
      </p:sp>
    </p:spTree>
    <p:extLst>
      <p:ext uri="{BB962C8B-B14F-4D97-AF65-F5344CB8AC3E}">
        <p14:creationId xmlns:p14="http://schemas.microsoft.com/office/powerpoint/2010/main" val="16118467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Some interesting non-ground-truth patterns discovered by COSIATEC</a:t>
            </a:r>
          </a:p>
        </p:txBody>
      </p:sp>
      <p:pic>
        <p:nvPicPr>
          <p:cNvPr id="5" name="2-16 The Well-Tempered Clavier, Book 2_ Fugue No. 20 in A Minor, BWV 889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76643" y="134815"/>
            <a:ext cx="451990" cy="4519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3372" y="1651578"/>
            <a:ext cx="4340373" cy="432308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7200" y="6339461"/>
            <a:ext cx="82714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>
                <a:solidFill>
                  <a:srgbClr val="FF0000"/>
                </a:solidFill>
              </a:rPr>
              <a:t>Meredith, D. (2015). Music analysis and point-set compression. </a:t>
            </a:r>
            <a:r>
              <a:rPr lang="en-US" sz="1200" i="1">
                <a:solidFill>
                  <a:srgbClr val="FF0000"/>
                </a:solidFill>
              </a:rPr>
              <a:t>Journal of New Music Research</a:t>
            </a:r>
            <a:r>
              <a:rPr lang="en-US" sz="1200">
                <a:solidFill>
                  <a:srgbClr val="FF0000"/>
                </a:solidFill>
              </a:rPr>
              <a:t>, 44(3), pp. 245-270.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A188B9-D6BC-4AB1-8552-C6801B24BD77}"/>
              </a:ext>
            </a:extLst>
          </p:cNvPr>
          <p:cNvSpPr txBox="1"/>
          <p:nvPr/>
        </p:nvSpPr>
        <p:spPr>
          <a:xfrm>
            <a:off x="4803627" y="2587467"/>
            <a:ext cx="421903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The “most characteristic segment [of the second countersubject] contains the first four eighth-notes’</a:t>
            </a:r>
            <a:br>
              <a:rPr lang="en-GB" sz="1100" dirty="0"/>
            </a:br>
            <a:r>
              <a:rPr lang="en-GB" sz="1100" dirty="0"/>
              <a:t>(Bruhn, 1993, </a:t>
            </a:r>
            <a:r>
              <a:rPr lang="en-GB" sz="1100" dirty="0">
                <a:hlinkClick r:id="rId6"/>
              </a:rPr>
              <a:t>http://www-personal.umich.edu/~siglind/wtc-ii-20.html</a:t>
            </a:r>
            <a:r>
              <a:rPr lang="en-GB" sz="1100" dirty="0"/>
              <a:t>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8865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7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71618"/>
          </a:xfrm>
        </p:spPr>
        <p:txBody>
          <a:bodyPr>
            <a:noAutofit/>
          </a:bodyPr>
          <a:lstStyle/>
          <a:p>
            <a:r>
              <a:rPr lang="en-US" sz="2400"/>
              <a:t>Results of point-set compression algorithms does not fully support parsimony principle – why?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946" y="2551527"/>
            <a:ext cx="4183554" cy="689056"/>
          </a:xfrm>
          <a:prstGeom prst="rect">
            <a:avLst/>
          </a:prstGeom>
        </p:spPr>
      </p:pic>
      <p:pic>
        <p:nvPicPr>
          <p:cNvPr id="5" name="Picture 4" descr="nlb-exampl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23" y="1118061"/>
            <a:ext cx="6985000" cy="1435100"/>
          </a:xfrm>
          <a:prstGeom prst="rect">
            <a:avLst/>
          </a:prstGeom>
        </p:spPr>
      </p:pic>
      <p:pic>
        <p:nvPicPr>
          <p:cNvPr id="6" name="nlb-example.mid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57604" y="1885783"/>
            <a:ext cx="409657" cy="40965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703384" y="3328774"/>
            <a:ext cx="7724206" cy="2926714"/>
            <a:chOff x="703384" y="3784090"/>
            <a:chExt cx="7724206" cy="292671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3384" y="3784090"/>
              <a:ext cx="7659728" cy="2850131"/>
            </a:xfrm>
            <a:prstGeom prst="rect">
              <a:avLst/>
            </a:prstGeom>
          </p:spPr>
        </p:pic>
        <p:sp>
          <p:nvSpPr>
            <p:cNvPr id="3" name="Donut 2"/>
            <p:cNvSpPr/>
            <p:nvPr/>
          </p:nvSpPr>
          <p:spPr>
            <a:xfrm>
              <a:off x="7769795" y="6219744"/>
              <a:ext cx="657795" cy="462405"/>
            </a:xfrm>
            <a:prstGeom prst="donut">
              <a:avLst>
                <a:gd name="adj" fmla="val 9507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Donut 7"/>
            <p:cNvSpPr/>
            <p:nvPr/>
          </p:nvSpPr>
          <p:spPr>
            <a:xfrm>
              <a:off x="3545580" y="6248399"/>
              <a:ext cx="657795" cy="462405"/>
            </a:xfrm>
            <a:prstGeom prst="donut">
              <a:avLst>
                <a:gd name="adj" fmla="val 9507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Donut 8"/>
            <p:cNvSpPr/>
            <p:nvPr/>
          </p:nvSpPr>
          <p:spPr>
            <a:xfrm>
              <a:off x="3545580" y="4466492"/>
              <a:ext cx="657795" cy="462405"/>
            </a:xfrm>
            <a:prstGeom prst="donut">
              <a:avLst>
                <a:gd name="adj" fmla="val 9507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Donut 9"/>
            <p:cNvSpPr/>
            <p:nvPr/>
          </p:nvSpPr>
          <p:spPr>
            <a:xfrm>
              <a:off x="7746350" y="4466492"/>
              <a:ext cx="657795" cy="462405"/>
            </a:xfrm>
            <a:prstGeom prst="donut">
              <a:avLst>
                <a:gd name="adj" fmla="val 9507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457200" y="6298990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>
                <a:solidFill>
                  <a:srgbClr val="FF0000"/>
                </a:solidFill>
              </a:rPr>
              <a:t>Louboutin, C. and Meredith, D. (2016). Using general-purpose compression algorithms for music analysis. </a:t>
            </a:r>
            <a:r>
              <a:rPr lang="en-US" sz="1200" i="1">
                <a:solidFill>
                  <a:srgbClr val="FF0000"/>
                </a:solidFill>
              </a:rPr>
              <a:t>Journal of New Music Research</a:t>
            </a:r>
            <a:r>
              <a:rPr lang="en-US" sz="1200">
                <a:solidFill>
                  <a:srgbClr val="FF0000"/>
                </a:solidFill>
              </a:rPr>
              <a:t>, 45(1), pp. 1-16.</a:t>
            </a:r>
          </a:p>
        </p:txBody>
      </p:sp>
    </p:spTree>
    <p:extLst>
      <p:ext uri="{BB962C8B-B14F-4D97-AF65-F5344CB8AC3E}">
        <p14:creationId xmlns:p14="http://schemas.microsoft.com/office/powerpoint/2010/main" val="90560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Using general-purpose compression algorithms for music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/>
              <a:t>Compared LZ77, LZ78, Burrows-Wheeler and COSIATEC on classifying folk songs in the NLB</a:t>
            </a:r>
          </a:p>
          <a:p>
            <a:pPr lvl="1"/>
            <a:r>
              <a:rPr lang="en-US" i="1"/>
              <a:t>k</a:t>
            </a:r>
            <a:r>
              <a:rPr lang="en-US"/>
              <a:t>-nearest neighbour</a:t>
            </a:r>
          </a:p>
          <a:p>
            <a:pPr lvl="1"/>
            <a:r>
              <a:rPr lang="en-US"/>
              <a:t>combined representations (ensemble) classification method</a:t>
            </a:r>
          </a:p>
          <a:p>
            <a:pPr lvl="1"/>
            <a:r>
              <a:rPr lang="en-US"/>
              <a:t>novel similarity metric, </a:t>
            </a:r>
            <a:r>
              <a:rPr lang="en-US" i="1"/>
              <a:t>corpus compression distance,</a:t>
            </a:r>
            <a:r>
              <a:rPr lang="en-US"/>
              <a:t> based on NCD</a:t>
            </a:r>
          </a:p>
          <a:p>
            <a:r>
              <a:rPr lang="en-US"/>
              <a:t>Compared LZ77 and COSIATEC on discovery of fugue subject and countersubject entries in WTC1</a:t>
            </a:r>
          </a:p>
          <a:p>
            <a:pPr lvl="1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7200" y="6298990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>
                <a:solidFill>
                  <a:srgbClr val="FF0000"/>
                </a:solidFill>
              </a:rPr>
              <a:t>Louboutin, C. and Meredith, D. (2016). Using general-purpose compression algorithms for music analysis. </a:t>
            </a:r>
            <a:r>
              <a:rPr lang="en-US" sz="1200" i="1">
                <a:solidFill>
                  <a:srgbClr val="FF0000"/>
                </a:solidFill>
              </a:rPr>
              <a:t>Journal of New Music Research</a:t>
            </a:r>
            <a:r>
              <a:rPr lang="en-US" sz="1200">
                <a:solidFill>
                  <a:srgbClr val="FF0000"/>
                </a:solidFill>
              </a:rPr>
              <a:t>, 45(1), pp. 1-16.</a:t>
            </a:r>
          </a:p>
        </p:txBody>
      </p:sp>
    </p:spTree>
    <p:extLst>
      <p:ext uri="{BB962C8B-B14F-4D97-AF65-F5344CB8AC3E}">
        <p14:creationId xmlns:p14="http://schemas.microsoft.com/office/powerpoint/2010/main" val="39088715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Single-viewpoint NLB classification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369" y="1530513"/>
            <a:ext cx="6049093" cy="378917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7200" y="6298990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>
                <a:solidFill>
                  <a:srgbClr val="FF0000"/>
                </a:solidFill>
              </a:rPr>
              <a:t>Louboutin, C. and Meredith, D. (2016). Using general-purpose compression algorithms for music analysis. </a:t>
            </a:r>
            <a:r>
              <a:rPr lang="en-US" sz="1200" i="1">
                <a:solidFill>
                  <a:srgbClr val="FF0000"/>
                </a:solidFill>
              </a:rPr>
              <a:t>Journal of New Music Research</a:t>
            </a:r>
            <a:r>
              <a:rPr lang="en-US" sz="1200">
                <a:solidFill>
                  <a:srgbClr val="FF0000"/>
                </a:solidFill>
              </a:rPr>
              <a:t>, 45(1), pp. 1-16.</a:t>
            </a:r>
          </a:p>
        </p:txBody>
      </p:sp>
    </p:spTree>
    <p:extLst>
      <p:ext uri="{BB962C8B-B14F-4D97-AF65-F5344CB8AC3E}">
        <p14:creationId xmlns:p14="http://schemas.microsoft.com/office/powerpoint/2010/main" val="31270138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/>
              <a:t>Combined viewpoints NLB classification</a:t>
            </a:r>
            <a:br>
              <a:rPr lang="en-US" sz="3600"/>
            </a:br>
            <a:r>
              <a:rPr lang="en-US" sz="3600"/>
              <a:t>(Ensemble classifiers)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249333"/>
            <a:ext cx="8229600" cy="876830"/>
          </a:xfrm>
        </p:spPr>
        <p:txBody>
          <a:bodyPr>
            <a:normAutofit fontScale="77500" lnSpcReduction="20000"/>
          </a:bodyPr>
          <a:lstStyle/>
          <a:p>
            <a:r>
              <a:rPr lang="en-US"/>
              <a:t>10’ is obtained by combining 8 of the 10 best compressed viewpoints, omitting (LZ77, int0 * ioi) and (COSIATEC,int)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2912" y="1686820"/>
            <a:ext cx="3714917" cy="297929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7200" y="6298990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>
                <a:solidFill>
                  <a:srgbClr val="FF0000"/>
                </a:solidFill>
              </a:rPr>
              <a:t>Louboutin, C. and Meredith, D. (2016). Using general-purpose compression algorithms for music analysis. </a:t>
            </a:r>
            <a:r>
              <a:rPr lang="en-US" sz="1200" i="1">
                <a:solidFill>
                  <a:srgbClr val="FF0000"/>
                </a:solidFill>
              </a:rPr>
              <a:t>Journal of New Music Research</a:t>
            </a:r>
            <a:r>
              <a:rPr lang="en-US" sz="1200">
                <a:solidFill>
                  <a:srgbClr val="FF0000"/>
                </a:solidFill>
              </a:rPr>
              <a:t>, 45(1), pp. 1-16.</a:t>
            </a:r>
          </a:p>
        </p:txBody>
      </p:sp>
    </p:spTree>
    <p:extLst>
      <p:ext uri="{BB962C8B-B14F-4D97-AF65-F5344CB8AC3E}">
        <p14:creationId xmlns:p14="http://schemas.microsoft.com/office/powerpoint/2010/main" val="24466650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Compression-based methods for music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910" y="1600200"/>
            <a:ext cx="8378890" cy="5014702"/>
          </a:xfrm>
        </p:spPr>
        <p:txBody>
          <a:bodyPr>
            <a:normAutofit fontScale="92500"/>
          </a:bodyPr>
          <a:lstStyle/>
          <a:p>
            <a:pPr marL="571500" indent="-514350">
              <a:buFont typeface="+mj-lt"/>
              <a:buAutoNum type="arabicPeriod"/>
            </a:pPr>
            <a:r>
              <a:rPr lang="en-US" sz="1100" dirty="0">
                <a:solidFill>
                  <a:srgbClr val="FF0000"/>
                </a:solidFill>
              </a:rPr>
              <a:t>Louboutin, C. and Meredith, D. (2016). Using general-purpose compression algorithms for music analysis. </a:t>
            </a:r>
            <a:r>
              <a:rPr lang="en-US" sz="1100" i="1" dirty="0">
                <a:solidFill>
                  <a:srgbClr val="FF0000"/>
                </a:solidFill>
              </a:rPr>
              <a:t>Journal of New Music Research</a:t>
            </a:r>
            <a:r>
              <a:rPr lang="en-US" sz="1100" dirty="0">
                <a:solidFill>
                  <a:srgbClr val="FF0000"/>
                </a:solidFill>
              </a:rPr>
              <a:t>, 45(1), pp. 1-16.</a:t>
            </a:r>
          </a:p>
          <a:p>
            <a:pPr marL="571500" indent="-514350">
              <a:buFont typeface="+mj-lt"/>
              <a:buAutoNum type="arabicPeriod"/>
            </a:pPr>
            <a:r>
              <a:rPr lang="en-US" sz="1100" dirty="0">
                <a:solidFill>
                  <a:srgbClr val="0000FF"/>
                </a:solidFill>
              </a:rPr>
              <a:t>Meredith, D. (2016). </a:t>
            </a:r>
            <a:r>
              <a:rPr lang="en-US" sz="1100" dirty="0" err="1">
                <a:solidFill>
                  <a:srgbClr val="0000FF"/>
                </a:solidFill>
              </a:rPr>
              <a:t>Analysing</a:t>
            </a:r>
            <a:r>
              <a:rPr lang="en-US" sz="1100" dirty="0">
                <a:solidFill>
                  <a:srgbClr val="0000FF"/>
                </a:solidFill>
              </a:rPr>
              <a:t> music with point-set compression algorithms. In Meredith, D. (ed.) </a:t>
            </a:r>
            <a:r>
              <a:rPr lang="en-US" sz="1100" i="1" dirty="0">
                <a:solidFill>
                  <a:srgbClr val="0000FF"/>
                </a:solidFill>
              </a:rPr>
              <a:t>Computational Music Analysis</a:t>
            </a:r>
            <a:r>
              <a:rPr lang="en-US" sz="1100" dirty="0">
                <a:solidFill>
                  <a:srgbClr val="0000FF"/>
                </a:solidFill>
              </a:rPr>
              <a:t>, pp. 335-366. Springer.</a:t>
            </a:r>
          </a:p>
          <a:p>
            <a:pPr marL="571500" indent="-514350">
              <a:buFont typeface="+mj-lt"/>
              <a:buAutoNum type="arabicPeriod"/>
            </a:pPr>
            <a:r>
              <a:rPr lang="en-US" sz="1100" dirty="0">
                <a:solidFill>
                  <a:srgbClr val="FF0000"/>
                </a:solidFill>
              </a:rPr>
              <a:t>Meredith, D. (2015). Music analysis and point-set compression. </a:t>
            </a:r>
            <a:r>
              <a:rPr lang="en-US" sz="1100" i="1" dirty="0">
                <a:solidFill>
                  <a:srgbClr val="FF0000"/>
                </a:solidFill>
              </a:rPr>
              <a:t>Journal of New Music Research</a:t>
            </a:r>
            <a:r>
              <a:rPr lang="en-US" sz="1100" dirty="0">
                <a:solidFill>
                  <a:srgbClr val="FF0000"/>
                </a:solidFill>
              </a:rPr>
              <a:t>, 44(3), pp. 245-270.</a:t>
            </a:r>
          </a:p>
          <a:p>
            <a:pPr marL="571500" indent="-514350">
              <a:buFont typeface="+mj-lt"/>
              <a:buAutoNum type="arabicPeriod"/>
            </a:pP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Meredith, D. (2016). Geometric, compression-based pattern discovery in music. </a:t>
            </a:r>
            <a:r>
              <a:rPr lang="en-US" sz="11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ZiF</a:t>
            </a:r>
            <a:r>
              <a:rPr lang="en-US" sz="11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Workshop on "From Computational Creativity to Creativity Science"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Zentrum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für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interdisciplinäre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Forschung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Bielefeld, Germany.</a:t>
            </a:r>
          </a:p>
          <a:p>
            <a:pPr marL="571500" indent="-514350">
              <a:buFont typeface="+mj-lt"/>
              <a:buAutoNum type="arabicPeriod"/>
            </a:pP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Meredith, D. (2016). Using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SIATECCompress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to discover repeated themes and sections in polyphonic music. </a:t>
            </a:r>
            <a:r>
              <a:rPr lang="en-US" sz="11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MIREX</a:t>
            </a:r>
            <a:r>
              <a:rPr lang="en-US" sz="11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2016, Competition on Discovery of Repeated Themes and Sections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New York, USA.</a:t>
            </a:r>
          </a:p>
          <a:p>
            <a:pPr marL="571500" indent="-514350">
              <a:buFont typeface="+mj-lt"/>
              <a:buAutoNum type="arabicPeriod"/>
            </a:pP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Meredith, D. (2014). Music analysis and point-set compression. </a:t>
            </a:r>
            <a:r>
              <a:rPr lang="en-US" sz="11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Eighth European Music Analysis Conference (</a:t>
            </a:r>
            <a:r>
              <a:rPr lang="en-US" sz="11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EuroMAC2014</a:t>
            </a:r>
            <a:r>
              <a:rPr lang="en-US" sz="11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Leuven, Belgium.</a:t>
            </a:r>
          </a:p>
          <a:p>
            <a:pPr marL="571500" indent="-514350">
              <a:buFont typeface="+mj-lt"/>
              <a:buAutoNum type="arabicPeriod"/>
            </a:pP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Meredith, D. (2014). Using point-set compression to classify folk songs. </a:t>
            </a:r>
            <a:r>
              <a:rPr lang="en-US" sz="11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Fourth International Workshop on Folk Music Analysis (</a:t>
            </a:r>
            <a:r>
              <a:rPr lang="en-US" sz="11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FMA</a:t>
            </a:r>
            <a:r>
              <a:rPr lang="en-US" sz="11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2014)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Istanbul, Turkey.</a:t>
            </a:r>
          </a:p>
          <a:p>
            <a:pPr marL="571500" indent="-514350">
              <a:buFont typeface="+mj-lt"/>
              <a:buAutoNum type="arabicPeriod"/>
            </a:pP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Meredith, D. (2014). Compression-based geometric pattern discovery in music</a:t>
            </a:r>
            <a:r>
              <a:rPr lang="en-US" sz="11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Fourth International Workshop on Cognitive Information Processing (CIP 2014)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Copenhagen, Denmark.</a:t>
            </a:r>
          </a:p>
          <a:p>
            <a:pPr marL="571500" indent="-514350">
              <a:buFont typeface="+mj-lt"/>
              <a:buAutoNum type="arabicPeriod"/>
            </a:pPr>
            <a:r>
              <a:rPr lang="en-US" sz="1100" dirty="0">
                <a:solidFill>
                  <a:srgbClr val="0000FF"/>
                </a:solidFill>
              </a:rPr>
              <a:t>Meredith, D. (2018). Music analysis and data compression. In </a:t>
            </a:r>
            <a:r>
              <a:rPr lang="en-US" sz="1100" dirty="0" err="1">
                <a:solidFill>
                  <a:srgbClr val="0000FF"/>
                </a:solidFill>
              </a:rPr>
              <a:t>Grimshaw</a:t>
            </a:r>
            <a:r>
              <a:rPr lang="en-US" sz="1100" dirty="0">
                <a:solidFill>
                  <a:srgbClr val="0000FF"/>
                </a:solidFill>
              </a:rPr>
              <a:t>, M., Walther-Hansen, M. and </a:t>
            </a:r>
            <a:r>
              <a:rPr lang="en-US" sz="1100" dirty="0" err="1">
                <a:solidFill>
                  <a:srgbClr val="0000FF"/>
                </a:solidFill>
              </a:rPr>
              <a:t>Knakkergaard</a:t>
            </a:r>
            <a:r>
              <a:rPr lang="en-US" sz="1100" dirty="0">
                <a:solidFill>
                  <a:srgbClr val="0000FF"/>
                </a:solidFill>
              </a:rPr>
              <a:t>, M. (eds.) </a:t>
            </a:r>
            <a:r>
              <a:rPr lang="en-US" sz="1100" i="1" dirty="0">
                <a:solidFill>
                  <a:srgbClr val="0000FF"/>
                </a:solidFill>
              </a:rPr>
              <a:t>The Oxford Handbook of Sound and Imagination</a:t>
            </a:r>
            <a:r>
              <a:rPr lang="en-US" sz="1100" dirty="0">
                <a:solidFill>
                  <a:srgbClr val="0000FF"/>
                </a:solidFill>
              </a:rPr>
              <a:t>. OUP.</a:t>
            </a:r>
          </a:p>
          <a:p>
            <a:pPr marL="571500" indent="-514350">
              <a:buFont typeface="+mj-lt"/>
              <a:buAutoNum type="arabicPeriod"/>
            </a:pPr>
            <a:r>
              <a:rPr lang="en-GB" sz="1100" dirty="0">
                <a:solidFill>
                  <a:srgbClr val="0000FF"/>
                </a:solidFill>
              </a:rPr>
              <a:t>Collins, T. and Meredith, D. (2013). Maximal translational equivalence classes of musical patterns in point-set representations. In J. </a:t>
            </a:r>
            <a:r>
              <a:rPr lang="en-GB" sz="1100" dirty="0" err="1">
                <a:solidFill>
                  <a:srgbClr val="0000FF"/>
                </a:solidFill>
              </a:rPr>
              <a:t>Yust</a:t>
            </a:r>
            <a:r>
              <a:rPr lang="en-GB" sz="1100" dirty="0">
                <a:solidFill>
                  <a:srgbClr val="0000FF"/>
                </a:solidFill>
              </a:rPr>
              <a:t>, J. Wild and J. A. Burgoyne (eds.) </a:t>
            </a:r>
            <a:r>
              <a:rPr lang="en-GB" sz="1100" i="1" dirty="0">
                <a:solidFill>
                  <a:srgbClr val="0000FF"/>
                </a:solidFill>
              </a:rPr>
              <a:t>Mathematics and Computation in Music: 4th International Conference, MCM 2013, Montreal, QC, Canada, June 12-14, 2013. Proceedings</a:t>
            </a:r>
            <a:r>
              <a:rPr lang="en-GB" sz="1100" dirty="0">
                <a:solidFill>
                  <a:srgbClr val="0000FF"/>
                </a:solidFill>
              </a:rPr>
              <a:t>, Lecture Notes in Computer Science, Vol. 7937, pp. 88-99. Springer, Berlin.</a:t>
            </a:r>
          </a:p>
          <a:p>
            <a:pPr marL="571500" indent="-514350">
              <a:buFont typeface="+mj-lt"/>
              <a:buAutoNum type="arabicPeriod"/>
            </a:pP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Meredith, D. (2013). </a:t>
            </a:r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COSIATEC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and </a:t>
            </a:r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SIATECCompress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Pattern discovery by geometric compression. </a:t>
            </a:r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MIREX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2013, Curitiba, Brazil. Competition on Discovery of Repeated Themes and Sections.</a:t>
            </a:r>
          </a:p>
          <a:p>
            <a:pPr marL="571500" indent="-514350">
              <a:buFont typeface="+mj-lt"/>
              <a:buAutoNum type="arabicPeriod"/>
            </a:pP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Meredith, D. (2013). Analysis by compression: Automatic generation of compact geometric encodings of musical objects. The Music Encoding Conference 2013 (22-24 May 2013), Mainz Academy for Literature and Sciences, Mainz, Germany. pp. 41-53.</a:t>
            </a:r>
          </a:p>
          <a:p>
            <a:pPr marL="571500" indent="-514350">
              <a:buFont typeface="+mj-lt"/>
              <a:buAutoNum type="arabicPeriod"/>
            </a:pP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Meredith, D. (2012). A compression-based model of musical learning. </a:t>
            </a:r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DMRN+7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Digital Music Research Network One-day Workshop 2012 (18 December 2012), Queen Mary University of London.</a:t>
            </a:r>
          </a:p>
          <a:p>
            <a:pPr marL="571500" indent="-514350">
              <a:buFont typeface="+mj-lt"/>
              <a:buAutoNum type="arabicPeriod"/>
            </a:pP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Meredith, D. (2012). Music analysis and Kolmogorov complexity. In Proceedings of the 19th </a:t>
            </a:r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Colloquio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di </a:t>
            </a:r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Informatica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Musicale (XIX CIM) (21-24 November 2012), Trieste, Italy.</a:t>
            </a:r>
          </a:p>
          <a:p>
            <a:pPr marL="571500" indent="-514350">
              <a:buFont typeface="+mj-lt"/>
              <a:buAutoNum type="arabicPeriod"/>
            </a:pP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Meredith, D. (2012). A geometric language for representing structure in polyphonic music. In Proceedings of the 13th International Society for Music Information Retrieval Conference (</a:t>
            </a:r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ISMIR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2012) (8-12 October 2012), Porto, Portugal, pp. 133-138.</a:t>
            </a:r>
            <a:endParaRPr lang="en-US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/>
            <a:endParaRPr lang="en-US" sz="1000" dirty="0"/>
          </a:p>
          <a:p>
            <a:pPr lvl="1"/>
            <a:endParaRPr lang="en-US" sz="1000" dirty="0"/>
          </a:p>
          <a:p>
            <a:pPr lvl="1"/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5686328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960" y="1600200"/>
            <a:ext cx="4109839" cy="4525963"/>
          </a:xfrm>
        </p:spPr>
        <p:txBody>
          <a:bodyPr>
            <a:normAutofit lnSpcReduction="10000"/>
          </a:bodyPr>
          <a:lstStyle/>
          <a:p>
            <a:r>
              <a:rPr lang="en-US" i="1"/>
              <a:t>Computational Music Analysis</a:t>
            </a:r>
            <a:r>
              <a:rPr lang="en-US"/>
              <a:t> (Springer, 2016)</a:t>
            </a:r>
            <a:endParaRPr lang="en-US" i="1"/>
          </a:p>
          <a:p>
            <a:r>
              <a:rPr lang="en-US"/>
              <a:t>Edited anthology of 17 papers on computational music analysis, including 6 chapters on work arising from Lrn2Cre8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17638"/>
            <a:ext cx="3289126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418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D06A15-4430-469E-B26B-D4500D079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319" y="1912117"/>
            <a:ext cx="3442381" cy="18108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918098"/>
          </a:xfrm>
        </p:spPr>
        <p:txBody>
          <a:bodyPr>
            <a:normAutofit/>
          </a:bodyPr>
          <a:lstStyle/>
          <a:p>
            <a:r>
              <a:rPr lang="en-US" dirty="0"/>
              <a:t>Research topics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6596" y="1582615"/>
            <a:ext cx="6025003" cy="4783016"/>
          </a:xfrm>
          <a:solidFill>
            <a:schemeClr val="bg1"/>
          </a:solidFill>
        </p:spPr>
        <p:txBody>
          <a:bodyPr>
            <a:normAutofit fontScale="62500" lnSpcReduction="20000"/>
          </a:bodyPr>
          <a:lstStyle/>
          <a:p>
            <a:r>
              <a:rPr lang="en-US" dirty="0"/>
              <a:t>Compression-based methods for music analysis </a:t>
            </a:r>
          </a:p>
          <a:p>
            <a:pPr lvl="1"/>
            <a:r>
              <a:rPr lang="en-US" b="1" dirty="0"/>
              <a:t>Meredith</a:t>
            </a:r>
            <a:r>
              <a:rPr lang="en-US" dirty="0"/>
              <a:t>, Louboutin</a:t>
            </a:r>
          </a:p>
          <a:p>
            <a:r>
              <a:rPr lang="en-US" dirty="0"/>
              <a:t>Pattern discovery in music</a:t>
            </a:r>
          </a:p>
          <a:p>
            <a:pPr lvl="1"/>
            <a:r>
              <a:rPr lang="en-US" b="1" dirty="0"/>
              <a:t>Meredith</a:t>
            </a:r>
            <a:r>
              <a:rPr lang="en-US" dirty="0"/>
              <a:t>, </a:t>
            </a:r>
            <a:r>
              <a:rPr lang="en-US" b="1" dirty="0"/>
              <a:t>Lartillot</a:t>
            </a:r>
            <a:r>
              <a:rPr lang="en-US" dirty="0"/>
              <a:t>, </a:t>
            </a:r>
            <a:r>
              <a:rPr lang="en-US" b="1" dirty="0"/>
              <a:t>Velarde</a:t>
            </a:r>
            <a:r>
              <a:rPr lang="en-US" dirty="0"/>
              <a:t>, Weyde, Collins</a:t>
            </a:r>
          </a:p>
          <a:p>
            <a:r>
              <a:rPr lang="en-US" dirty="0"/>
              <a:t>Modelling Milton Babbitt’s compositional processes</a:t>
            </a:r>
          </a:p>
          <a:p>
            <a:pPr lvl="1"/>
            <a:r>
              <a:rPr lang="en-US" b="1" dirty="0"/>
              <a:t>Bemman</a:t>
            </a:r>
            <a:r>
              <a:rPr lang="en-US" dirty="0"/>
              <a:t>, </a:t>
            </a:r>
            <a:r>
              <a:rPr lang="en-US" b="1" dirty="0"/>
              <a:t>Meredith</a:t>
            </a:r>
            <a:r>
              <a:rPr lang="en-US" dirty="0"/>
              <a:t>, Tanaka</a:t>
            </a:r>
          </a:p>
          <a:p>
            <a:r>
              <a:rPr lang="en-US" dirty="0"/>
              <a:t>Convolutional methods for music analysis</a:t>
            </a:r>
          </a:p>
          <a:p>
            <a:pPr lvl="1"/>
            <a:r>
              <a:rPr lang="en-US" b="1" dirty="0"/>
              <a:t>Velarde</a:t>
            </a:r>
            <a:r>
              <a:rPr lang="en-US" dirty="0"/>
              <a:t>, </a:t>
            </a:r>
            <a:r>
              <a:rPr lang="en-US" b="1" dirty="0"/>
              <a:t>Meredith</a:t>
            </a:r>
            <a:r>
              <a:rPr lang="en-US" dirty="0"/>
              <a:t>, Weyde, Cancino-</a:t>
            </a:r>
            <a:r>
              <a:rPr lang="en-US" dirty="0" err="1"/>
              <a:t>Chacòn</a:t>
            </a:r>
            <a:r>
              <a:rPr lang="en-US" dirty="0"/>
              <a:t>, Grachten</a:t>
            </a:r>
          </a:p>
          <a:p>
            <a:r>
              <a:rPr lang="en-US" dirty="0"/>
              <a:t>Modelling change-detection in music </a:t>
            </a:r>
          </a:p>
          <a:p>
            <a:pPr lvl="1"/>
            <a:r>
              <a:rPr lang="en-US" dirty="0"/>
              <a:t>Agres, </a:t>
            </a:r>
            <a:r>
              <a:rPr lang="en-US" b="1" dirty="0"/>
              <a:t>Meredith</a:t>
            </a:r>
            <a:endParaRPr lang="en-US" dirty="0"/>
          </a:p>
          <a:p>
            <a:r>
              <a:rPr lang="en-US" dirty="0"/>
              <a:t>Modelling groove and the perception of syncopation</a:t>
            </a:r>
          </a:p>
          <a:p>
            <a:pPr lvl="1"/>
            <a:r>
              <a:rPr lang="en-US" b="1" dirty="0"/>
              <a:t>Bemman</a:t>
            </a:r>
            <a:r>
              <a:rPr lang="en-US" dirty="0"/>
              <a:t>, Christensen</a:t>
            </a:r>
          </a:p>
          <a:p>
            <a:r>
              <a:rPr lang="en-US" dirty="0"/>
              <a:t>Perception of segmentation in music </a:t>
            </a:r>
          </a:p>
          <a:p>
            <a:pPr lvl="1"/>
            <a:r>
              <a:rPr lang="en-US" dirty="0"/>
              <a:t>Hartmann, </a:t>
            </a:r>
            <a:r>
              <a:rPr lang="en-US" b="1" dirty="0"/>
              <a:t>Lartillot</a:t>
            </a:r>
            <a:r>
              <a:rPr lang="en-US" dirty="0"/>
              <a:t>, </a:t>
            </a:r>
            <a:r>
              <a:rPr lang="en-US" dirty="0" err="1"/>
              <a:t>Toiviainen</a:t>
            </a:r>
            <a:endParaRPr lang="en-US" dirty="0"/>
          </a:p>
          <a:p>
            <a:r>
              <a:rPr lang="en-US" dirty="0"/>
              <a:t>ERP studies on listening to entire pieces of music</a:t>
            </a:r>
          </a:p>
          <a:p>
            <a:pPr lvl="1"/>
            <a:r>
              <a:rPr lang="en-US" b="1" dirty="0"/>
              <a:t>Lartillot</a:t>
            </a:r>
            <a:r>
              <a:rPr lang="en-US" dirty="0"/>
              <a:t>, et al.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1452266-3E3F-4F9A-AD7D-9D6F40B0F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009" y="1192737"/>
            <a:ext cx="1402002" cy="18179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61BF44A-248D-47B8-A779-D48AEFD388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083" y="3730046"/>
            <a:ext cx="2234427" cy="18140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2B127F7-7737-4072-B32E-206BBAC498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9990" y="4635622"/>
            <a:ext cx="1136607" cy="181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7457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E1D79-644B-488C-9D31-211A41D79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Co-authors</a:t>
            </a:r>
            <a:br>
              <a:rPr lang="en-GB" dirty="0"/>
            </a:br>
            <a:r>
              <a:rPr lang="en-GB" sz="2200" dirty="0"/>
              <a:t>(since 2012)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ABFAD-6053-4A1F-8D63-820ACE37D4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05397"/>
            <a:ext cx="8229600" cy="4646850"/>
          </a:xfrm>
        </p:spPr>
        <p:txBody>
          <a:bodyPr>
            <a:normAutofit fontScale="40000" lnSpcReduction="20000"/>
          </a:bodyPr>
          <a:lstStyle/>
          <a:p>
            <a:r>
              <a:rPr lang="en-GB" b="1" dirty="0"/>
              <a:t>Kat Agres</a:t>
            </a:r>
            <a:r>
              <a:rPr lang="en-GB" dirty="0"/>
              <a:t>, A*STAR, Institute of High Performance Computing, </a:t>
            </a:r>
            <a:r>
              <a:rPr lang="en-GB" b="1" dirty="0"/>
              <a:t>Singapore</a:t>
            </a:r>
          </a:p>
          <a:p>
            <a:r>
              <a:rPr lang="en-GB" b="1" dirty="0"/>
              <a:t>Justin Christensen</a:t>
            </a:r>
            <a:r>
              <a:rPr lang="en-GB" dirty="0"/>
              <a:t>, Music Department, Aalborg University, </a:t>
            </a:r>
            <a:r>
              <a:rPr lang="en-GB" b="1" dirty="0"/>
              <a:t>Denmark</a:t>
            </a:r>
          </a:p>
          <a:p>
            <a:r>
              <a:rPr lang="en-GB" b="1" dirty="0"/>
              <a:t>Tom Collins</a:t>
            </a:r>
            <a:r>
              <a:rPr lang="en-GB" dirty="0"/>
              <a:t>, Department of Psychology, Lehigh University, PA, </a:t>
            </a:r>
            <a:r>
              <a:rPr lang="en-GB" b="1" dirty="0"/>
              <a:t>USA</a:t>
            </a:r>
          </a:p>
          <a:p>
            <a:r>
              <a:rPr lang="en-GB" b="1" dirty="0"/>
              <a:t>Anja Volk</a:t>
            </a:r>
            <a:r>
              <a:rPr lang="en-GB" dirty="0"/>
              <a:t>, Department of Computer Science, Utrecht University, </a:t>
            </a:r>
            <a:r>
              <a:rPr lang="en-GB" b="1" dirty="0"/>
              <a:t>Netherlands</a:t>
            </a:r>
          </a:p>
          <a:p>
            <a:r>
              <a:rPr lang="en-GB" b="1" dirty="0"/>
              <a:t>Martin Hartmann</a:t>
            </a:r>
            <a:r>
              <a:rPr lang="en-GB" dirty="0"/>
              <a:t>, Department of Music, University of </a:t>
            </a:r>
            <a:r>
              <a:rPr lang="en-GB" dirty="0" err="1"/>
              <a:t>Jyväskylä</a:t>
            </a:r>
            <a:r>
              <a:rPr lang="en-GB" dirty="0"/>
              <a:t>, </a:t>
            </a:r>
            <a:r>
              <a:rPr lang="en-GB" b="1" dirty="0"/>
              <a:t>Finland</a:t>
            </a:r>
          </a:p>
          <a:p>
            <a:r>
              <a:rPr lang="en-GB" b="1" dirty="0"/>
              <a:t>Petri </a:t>
            </a:r>
            <a:r>
              <a:rPr lang="en-GB" b="1" dirty="0" err="1"/>
              <a:t>Toiviainen</a:t>
            </a:r>
            <a:r>
              <a:rPr lang="en-GB" dirty="0"/>
              <a:t>, Department of Music, University of </a:t>
            </a:r>
            <a:r>
              <a:rPr lang="en-GB" dirty="0" err="1"/>
              <a:t>Jyväskylä</a:t>
            </a:r>
            <a:r>
              <a:rPr lang="en-GB" dirty="0"/>
              <a:t>, </a:t>
            </a:r>
            <a:r>
              <a:rPr lang="en-GB" b="1" dirty="0"/>
              <a:t>Finland</a:t>
            </a:r>
            <a:endParaRPr lang="en-GB" dirty="0"/>
          </a:p>
          <a:p>
            <a:r>
              <a:rPr lang="en-GB" b="1" dirty="0"/>
              <a:t>Axel Teich Geertinger</a:t>
            </a:r>
            <a:r>
              <a:rPr lang="en-GB" dirty="0"/>
              <a:t>, </a:t>
            </a:r>
            <a:r>
              <a:rPr lang="en-GB" dirty="0" err="1"/>
              <a:t>Det</a:t>
            </a:r>
            <a:r>
              <a:rPr lang="en-GB" dirty="0"/>
              <a:t> </a:t>
            </a:r>
            <a:r>
              <a:rPr lang="en-GB" dirty="0" err="1"/>
              <a:t>Kongelige</a:t>
            </a:r>
            <a:r>
              <a:rPr lang="en-GB" dirty="0"/>
              <a:t> </a:t>
            </a:r>
            <a:r>
              <a:rPr lang="en-GB" dirty="0" err="1"/>
              <a:t>Bibliotek</a:t>
            </a:r>
            <a:r>
              <a:rPr lang="en-GB" dirty="0"/>
              <a:t>, Copenhagen, </a:t>
            </a:r>
            <a:r>
              <a:rPr lang="en-GB" b="1" dirty="0"/>
              <a:t>Denmark</a:t>
            </a:r>
          </a:p>
          <a:p>
            <a:r>
              <a:rPr lang="en-GB" b="1" dirty="0" err="1"/>
              <a:t>Corentin</a:t>
            </a:r>
            <a:r>
              <a:rPr lang="en-GB" b="1" dirty="0"/>
              <a:t> Louboutin</a:t>
            </a:r>
            <a:r>
              <a:rPr lang="en-GB" dirty="0"/>
              <a:t>, </a:t>
            </a:r>
            <a:r>
              <a:rPr lang="en-GB" dirty="0" err="1"/>
              <a:t>Université</a:t>
            </a:r>
            <a:r>
              <a:rPr lang="en-GB" dirty="0"/>
              <a:t> de Rennes I, Rennes, </a:t>
            </a:r>
            <a:r>
              <a:rPr lang="en-GB" b="1" dirty="0"/>
              <a:t>France</a:t>
            </a:r>
            <a:endParaRPr lang="en-GB" dirty="0"/>
          </a:p>
          <a:p>
            <a:r>
              <a:rPr lang="en-GB" b="1" dirty="0"/>
              <a:t>Hanna </a:t>
            </a:r>
            <a:r>
              <a:rPr lang="en-GB" b="1" dirty="0" err="1"/>
              <a:t>Poikonen</a:t>
            </a:r>
            <a:r>
              <a:rPr lang="en-GB" dirty="0"/>
              <a:t>, Cognitive Brain Research Unit, </a:t>
            </a:r>
            <a:r>
              <a:rPr lang="en-GB" dirty="0" err="1"/>
              <a:t>Univeristy</a:t>
            </a:r>
            <a:r>
              <a:rPr lang="en-GB" dirty="0"/>
              <a:t> of Helsinki, </a:t>
            </a:r>
            <a:r>
              <a:rPr lang="en-GB" b="1" dirty="0"/>
              <a:t>Finland</a:t>
            </a:r>
            <a:endParaRPr lang="en-GB" dirty="0"/>
          </a:p>
          <a:p>
            <a:r>
              <a:rPr lang="en-GB" b="1" dirty="0" err="1"/>
              <a:t>Vinoo</a:t>
            </a:r>
            <a:r>
              <a:rPr lang="en-GB" b="1" dirty="0"/>
              <a:t> Alluri</a:t>
            </a:r>
            <a:r>
              <a:rPr lang="en-GB" dirty="0"/>
              <a:t>, Department of Music, University of </a:t>
            </a:r>
            <a:r>
              <a:rPr lang="en-GB" dirty="0" err="1"/>
              <a:t>Jyväskylä</a:t>
            </a:r>
            <a:r>
              <a:rPr lang="en-GB" dirty="0"/>
              <a:t>, </a:t>
            </a:r>
            <a:r>
              <a:rPr lang="en-GB" b="1" dirty="0"/>
              <a:t>Finland</a:t>
            </a:r>
            <a:endParaRPr lang="en-GB" dirty="0"/>
          </a:p>
          <a:p>
            <a:r>
              <a:rPr lang="en-GB" b="1" dirty="0"/>
              <a:t>Elvira </a:t>
            </a:r>
            <a:r>
              <a:rPr lang="en-GB" b="1" dirty="0" err="1"/>
              <a:t>Brattico</a:t>
            </a:r>
            <a:r>
              <a:rPr lang="en-GB" dirty="0"/>
              <a:t>, </a:t>
            </a:r>
            <a:r>
              <a:rPr lang="en-GB" dirty="0" err="1"/>
              <a:t>Center</a:t>
            </a:r>
            <a:r>
              <a:rPr lang="en-GB" dirty="0"/>
              <a:t> for Music in the Brain, Aarhus University, </a:t>
            </a:r>
            <a:r>
              <a:rPr lang="en-GB" b="1" dirty="0"/>
              <a:t>Denmark</a:t>
            </a:r>
          </a:p>
          <a:p>
            <a:r>
              <a:rPr lang="en-GB" b="1" dirty="0" err="1"/>
              <a:t>Pasi</a:t>
            </a:r>
            <a:r>
              <a:rPr lang="en-GB" b="1" dirty="0"/>
              <a:t> </a:t>
            </a:r>
            <a:r>
              <a:rPr lang="en-GB" b="1" dirty="0" err="1"/>
              <a:t>Saari</a:t>
            </a:r>
            <a:r>
              <a:rPr lang="en-GB" dirty="0"/>
              <a:t>, Department of Music, University of </a:t>
            </a:r>
            <a:r>
              <a:rPr lang="en-GB" dirty="0" err="1"/>
              <a:t>Jyväskylä</a:t>
            </a:r>
            <a:r>
              <a:rPr lang="en-GB" dirty="0"/>
              <a:t>, </a:t>
            </a:r>
            <a:r>
              <a:rPr lang="en-GB" b="1" dirty="0"/>
              <a:t>Finland</a:t>
            </a:r>
            <a:endParaRPr lang="en-GB" dirty="0"/>
          </a:p>
          <a:p>
            <a:r>
              <a:rPr lang="en-GB" b="1" dirty="0" err="1"/>
              <a:t>György</a:t>
            </a:r>
            <a:r>
              <a:rPr lang="en-GB" b="1" dirty="0"/>
              <a:t> Fazekas</a:t>
            </a:r>
            <a:r>
              <a:rPr lang="en-GB" dirty="0"/>
              <a:t>, Centre for Digital Music, Queen Mary University of London, </a:t>
            </a:r>
            <a:r>
              <a:rPr lang="en-GB" b="1" dirty="0"/>
              <a:t>UK</a:t>
            </a:r>
          </a:p>
          <a:p>
            <a:r>
              <a:rPr lang="en-GB" b="1" dirty="0" err="1"/>
              <a:t>Tuomas</a:t>
            </a:r>
            <a:r>
              <a:rPr lang="en-GB" b="1" dirty="0"/>
              <a:t> </a:t>
            </a:r>
            <a:r>
              <a:rPr lang="en-GB" b="1" dirty="0" err="1"/>
              <a:t>Eerola</a:t>
            </a:r>
            <a:r>
              <a:rPr lang="en-GB" dirty="0"/>
              <a:t>, Department of Music, Durham University, </a:t>
            </a:r>
            <a:r>
              <a:rPr lang="en-GB" b="1" dirty="0"/>
              <a:t>UK</a:t>
            </a:r>
          </a:p>
          <a:p>
            <a:r>
              <a:rPr lang="en-GB" b="1" dirty="0"/>
              <a:t>Mathieu </a:t>
            </a:r>
            <a:r>
              <a:rPr lang="en-GB" b="1" dirty="0" err="1"/>
              <a:t>Barthet</a:t>
            </a:r>
            <a:r>
              <a:rPr lang="en-GB" dirty="0"/>
              <a:t>, Centre for Digital Music, Queen Mary University of London, </a:t>
            </a:r>
            <a:r>
              <a:rPr lang="en-GB" b="1" dirty="0"/>
              <a:t>UK</a:t>
            </a:r>
            <a:endParaRPr lang="en-GB" dirty="0"/>
          </a:p>
          <a:p>
            <a:r>
              <a:rPr lang="en-GB" b="1" dirty="0"/>
              <a:t>Mark Sandler</a:t>
            </a:r>
            <a:r>
              <a:rPr lang="en-GB" dirty="0"/>
              <a:t>, Centre for Digital Music, Queen Mary University of London, </a:t>
            </a:r>
            <a:r>
              <a:rPr lang="en-GB" b="1" dirty="0"/>
              <a:t>UK</a:t>
            </a:r>
            <a:endParaRPr lang="en-GB" dirty="0"/>
          </a:p>
          <a:p>
            <a:r>
              <a:rPr lang="en-GB" b="1" dirty="0"/>
              <a:t>Tsubasa Tanaka</a:t>
            </a:r>
            <a:r>
              <a:rPr lang="en-GB" dirty="0"/>
              <a:t>, </a:t>
            </a:r>
            <a:r>
              <a:rPr lang="en-GB" dirty="0" err="1"/>
              <a:t>IRCAM</a:t>
            </a:r>
            <a:r>
              <a:rPr lang="en-GB" dirty="0"/>
              <a:t>, Paris, </a:t>
            </a:r>
            <a:r>
              <a:rPr lang="en-GB" b="1" dirty="0"/>
              <a:t>France</a:t>
            </a:r>
          </a:p>
          <a:p>
            <a:r>
              <a:rPr lang="en-GB" b="1" dirty="0"/>
              <a:t>Tillman Weyde</a:t>
            </a:r>
            <a:r>
              <a:rPr lang="en-GB" dirty="0"/>
              <a:t>, City University of London, </a:t>
            </a:r>
            <a:r>
              <a:rPr lang="en-GB" b="1" dirty="0"/>
              <a:t>UK</a:t>
            </a:r>
          </a:p>
          <a:p>
            <a:r>
              <a:rPr lang="en-GB" b="1" dirty="0"/>
              <a:t>Carlos Cancino </a:t>
            </a:r>
            <a:r>
              <a:rPr lang="en-GB" b="1" dirty="0" err="1"/>
              <a:t>Chacòn</a:t>
            </a:r>
            <a:r>
              <a:rPr lang="en-GB" dirty="0"/>
              <a:t>, Austrian Research Institute for Artificial Intelligence, Vienna, </a:t>
            </a:r>
            <a:r>
              <a:rPr lang="en-GB" b="1" dirty="0"/>
              <a:t>Austria</a:t>
            </a:r>
          </a:p>
          <a:p>
            <a:r>
              <a:rPr lang="en-GB" b="1" dirty="0"/>
              <a:t>Maarten Grachten</a:t>
            </a:r>
            <a:r>
              <a:rPr lang="en-GB" dirty="0"/>
              <a:t>, Department of Computational Perception, Johannes Kepler University, Linz, </a:t>
            </a:r>
            <a:r>
              <a:rPr lang="en-GB" b="1" dirty="0"/>
              <a:t>Austria</a:t>
            </a:r>
          </a:p>
        </p:txBody>
      </p:sp>
    </p:spTree>
    <p:extLst>
      <p:ext uri="{BB962C8B-B14F-4D97-AF65-F5344CB8AC3E}">
        <p14:creationId xmlns:p14="http://schemas.microsoft.com/office/powerpoint/2010/main" val="40440682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C1F77-8D2D-4C06-B37E-643B4CBFA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Some numbers</a:t>
            </a:r>
            <a:br>
              <a:rPr lang="en-GB" dirty="0"/>
            </a:br>
            <a:r>
              <a:rPr lang="en-GB" sz="3100" dirty="0"/>
              <a:t>(since 2012)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CB69F0-D2DE-40A8-B73C-E1703A851E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dirty="0"/>
              <a:t>54 publications</a:t>
            </a:r>
          </a:p>
          <a:p>
            <a:pPr lvl="1"/>
            <a:r>
              <a:rPr lang="en-GB" dirty="0"/>
              <a:t>11 journal papers (8 at </a:t>
            </a:r>
            <a:r>
              <a:rPr lang="en-GB" dirty="0" err="1"/>
              <a:t>niveau</a:t>
            </a:r>
            <a:r>
              <a:rPr lang="en-GB" dirty="0"/>
              <a:t> 2; 2 at </a:t>
            </a:r>
            <a:r>
              <a:rPr lang="en-GB" dirty="0" err="1"/>
              <a:t>niveau</a:t>
            </a:r>
            <a:r>
              <a:rPr lang="en-GB" dirty="0"/>
              <a:t> 1)</a:t>
            </a:r>
          </a:p>
          <a:p>
            <a:pPr lvl="1"/>
            <a:r>
              <a:rPr lang="en-GB" dirty="0"/>
              <a:t>4 book chapters (1 at </a:t>
            </a:r>
            <a:r>
              <a:rPr lang="en-GB" dirty="0" err="1"/>
              <a:t>niveau</a:t>
            </a:r>
            <a:r>
              <a:rPr lang="en-GB" dirty="0"/>
              <a:t> 2; 3 at </a:t>
            </a:r>
            <a:r>
              <a:rPr lang="en-GB" dirty="0" err="1"/>
              <a:t>niveau</a:t>
            </a:r>
            <a:r>
              <a:rPr lang="en-GB" dirty="0"/>
              <a:t> 1)</a:t>
            </a:r>
          </a:p>
          <a:p>
            <a:pPr lvl="1"/>
            <a:r>
              <a:rPr lang="en-GB" dirty="0"/>
              <a:t>24 conference papers (7 at </a:t>
            </a:r>
            <a:r>
              <a:rPr lang="en-GB" dirty="0" err="1"/>
              <a:t>niveau</a:t>
            </a:r>
            <a:r>
              <a:rPr lang="en-GB" dirty="0"/>
              <a:t> 1)</a:t>
            </a:r>
          </a:p>
          <a:p>
            <a:pPr lvl="1"/>
            <a:r>
              <a:rPr lang="en-GB" dirty="0"/>
              <a:t>11 conference abstracts</a:t>
            </a:r>
          </a:p>
          <a:p>
            <a:pPr lvl="1"/>
            <a:r>
              <a:rPr lang="en-GB" dirty="0"/>
              <a:t>1 edited anthology</a:t>
            </a:r>
          </a:p>
          <a:p>
            <a:pPr lvl="1"/>
            <a:r>
              <a:rPr lang="en-GB" dirty="0"/>
              <a:t>1 conference proceedings</a:t>
            </a:r>
          </a:p>
          <a:p>
            <a:pPr lvl="1"/>
            <a:r>
              <a:rPr lang="en-GB" dirty="0"/>
              <a:t>2 PhD theses</a:t>
            </a:r>
          </a:p>
          <a:p>
            <a:r>
              <a:rPr lang="en-GB" dirty="0"/>
              <a:t>40 BFI points</a:t>
            </a:r>
          </a:p>
          <a:p>
            <a:r>
              <a:rPr lang="en-GB" dirty="0"/>
              <a:t>DKK 5,4 million in funding</a:t>
            </a:r>
          </a:p>
          <a:p>
            <a:pPr lvl="1"/>
            <a:r>
              <a:rPr lang="en-GB" dirty="0"/>
              <a:t>DKK 3,7 million (EUR </a:t>
            </a:r>
            <a:r>
              <a:rPr lang="en-GB" dirty="0" err="1"/>
              <a:t>500k</a:t>
            </a:r>
            <a:r>
              <a:rPr lang="en-GB" dirty="0"/>
              <a:t>) from European Commission</a:t>
            </a:r>
          </a:p>
          <a:p>
            <a:pPr lvl="2"/>
            <a:r>
              <a:rPr lang="en-GB" dirty="0"/>
              <a:t>“Learning to Create”, </a:t>
            </a:r>
            <a:r>
              <a:rPr lang="en-GB" dirty="0" err="1"/>
              <a:t>FP7</a:t>
            </a:r>
            <a:r>
              <a:rPr lang="en-GB" dirty="0"/>
              <a:t> FET project, 2013-2016</a:t>
            </a:r>
          </a:p>
          <a:p>
            <a:pPr lvl="1"/>
            <a:r>
              <a:rPr lang="en-GB" dirty="0"/>
              <a:t>DKK 1,7 million from department</a:t>
            </a:r>
          </a:p>
          <a:p>
            <a:pPr lvl="2"/>
            <a:r>
              <a:rPr lang="en-GB" dirty="0"/>
              <a:t>Department PhD stipend for Gissel Velarde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43003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45DD1-6AEF-4B91-B365-F8A003925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800" dirty="0"/>
              <a:t>Modelling Milton Babbitt’s Compositional Processes</a:t>
            </a:r>
            <a:br>
              <a:rPr lang="en-GB" sz="2800" dirty="0"/>
            </a:br>
            <a:r>
              <a:rPr lang="en-GB" sz="2000" dirty="0"/>
              <a:t>(Bemman, Meredith, Tanaka)</a:t>
            </a:r>
            <a:endParaRPr lang="en-GB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F13058-F4E2-4DF9-A3B4-E08FCF22A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6292" y="1812007"/>
            <a:ext cx="3431416" cy="444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035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Computational modelling of Milton Babbitt’s compositional processes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0795" y="1600200"/>
            <a:ext cx="5046005" cy="4903647"/>
          </a:xfrm>
        </p:spPr>
        <p:txBody>
          <a:bodyPr/>
          <a:lstStyle/>
          <a:p>
            <a:r>
              <a:rPr lang="en-US" dirty="0"/>
              <a:t>Milton Babbitt (1916-2011)</a:t>
            </a:r>
          </a:p>
          <a:p>
            <a:pPr lvl="1"/>
            <a:r>
              <a:rPr lang="en-US" dirty="0"/>
              <a:t>American composer, music theorist and mathematician</a:t>
            </a:r>
          </a:p>
          <a:p>
            <a:pPr lvl="1"/>
            <a:r>
              <a:rPr lang="en-US" dirty="0"/>
              <a:t>wrote many articles on </a:t>
            </a:r>
            <a:r>
              <a:rPr lang="en-US"/>
              <a:t>12-tone music theory</a:t>
            </a:r>
            <a:endParaRPr lang="en-US" dirty="0"/>
          </a:p>
          <a:p>
            <a:pPr lvl="1"/>
            <a:r>
              <a:rPr lang="en-US" dirty="0"/>
              <a:t>most of his later works based on the </a:t>
            </a:r>
            <a:r>
              <a:rPr lang="en-US" i="1" dirty="0"/>
              <a:t>all-partition array </a:t>
            </a:r>
            <a:r>
              <a:rPr lang="en-US" dirty="0"/>
              <a:t>and the principle of “maximal diversity”</a:t>
            </a:r>
          </a:p>
          <a:p>
            <a:pPr lvl="1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6209191"/>
            <a:ext cx="318359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/>
              <a:t>By Source (WP:NFCC#4), Fair use, </a:t>
            </a:r>
          </a:p>
          <a:p>
            <a:r>
              <a:rPr lang="en-US" sz="1050"/>
              <a:t>https://en.wikipedia.org/w/index.php?curid=46987269</a:t>
            </a:r>
          </a:p>
        </p:txBody>
      </p:sp>
      <p:pic>
        <p:nvPicPr>
          <p:cNvPr id="5" name="Picture 4" descr="Milton_Babbit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3821493"/>
            <a:ext cx="3183596" cy="23876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E4A09F-0A05-42AC-A7C5-377530C187D4}"/>
              </a:ext>
            </a:extLst>
          </p:cNvPr>
          <p:cNvSpPr txBox="1"/>
          <p:nvPr/>
        </p:nvSpPr>
        <p:spPr>
          <a:xfrm>
            <a:off x="762000" y="2729606"/>
            <a:ext cx="2878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Sheer Pluck (Composition for Guitar) (1984)</a:t>
            </a:r>
          </a:p>
        </p:txBody>
      </p:sp>
      <p:pic>
        <p:nvPicPr>
          <p:cNvPr id="8" name="38 Three Compositions">
            <a:hlinkClick r:id="" action="ppaction://media"/>
            <a:extLst>
              <a:ext uri="{FF2B5EF4-FFF2-40B4-BE49-F238E27FC236}">
                <a16:creationId xmlns:a16="http://schemas.microsoft.com/office/drawing/2014/main" id="{64FFC774-25BD-4960-A1C5-ABBE8B91FE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197" y="2094381"/>
            <a:ext cx="304800" cy="304800"/>
          </a:xfrm>
          <a:prstGeom prst="rect">
            <a:avLst/>
          </a:prstGeom>
        </p:spPr>
      </p:pic>
      <p:pic>
        <p:nvPicPr>
          <p:cNvPr id="9" name="Babbitt - Composition for Guitar">
            <a:hlinkClick r:id="" action="ppaction://media"/>
            <a:extLst>
              <a:ext uri="{FF2B5EF4-FFF2-40B4-BE49-F238E27FC236}">
                <a16:creationId xmlns:a16="http://schemas.microsoft.com/office/drawing/2014/main" id="{19AEA319-F1CE-42F7-B6DB-B432D37C3A3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0" y="2900371"/>
            <a:ext cx="304800" cy="304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A7061EF-6927-44C0-BE23-67A5A9D23774}"/>
              </a:ext>
            </a:extLst>
          </p:cNvPr>
          <p:cNvSpPr txBox="1"/>
          <p:nvPr/>
        </p:nvSpPr>
        <p:spPr>
          <a:xfrm>
            <a:off x="761998" y="1923616"/>
            <a:ext cx="2878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Three Compositions for Piano (1947)</a:t>
            </a:r>
          </a:p>
        </p:txBody>
      </p:sp>
    </p:spTree>
    <p:extLst>
      <p:ext uri="{BB962C8B-B14F-4D97-AF65-F5344CB8AC3E}">
        <p14:creationId xmlns:p14="http://schemas.microsoft.com/office/powerpoint/2010/main" val="383228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73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617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8219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All-partition array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339789"/>
            <a:ext cx="8077200" cy="423384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Array of pitch classes containing </a:t>
            </a:r>
            <a:r>
              <a:rPr lang="en-US" i="1" dirty="0"/>
              <a:t>k</a:t>
            </a:r>
            <a:r>
              <a:rPr lang="en-US" dirty="0"/>
              <a:t> </a:t>
            </a:r>
            <a:r>
              <a:rPr lang="en-US" i="1" dirty="0"/>
              <a:t>lynes </a:t>
            </a:r>
            <a:r>
              <a:rPr lang="en-US" dirty="0"/>
              <a:t>(</a:t>
            </a:r>
            <a:r>
              <a:rPr lang="en-US" i="1" dirty="0"/>
              <a:t>k</a:t>
            </a:r>
            <a:r>
              <a:rPr lang="en-US" dirty="0"/>
              <a:t>=4, 6 or 12)</a:t>
            </a:r>
          </a:p>
          <a:p>
            <a:pPr lvl="1"/>
            <a:r>
              <a:rPr lang="en-US" dirty="0"/>
              <a:t>A </a:t>
            </a:r>
            <a:r>
              <a:rPr lang="en-US" i="1" dirty="0"/>
              <a:t>lyne</a:t>
            </a:r>
            <a:r>
              <a:rPr lang="en-US" dirty="0"/>
              <a:t> is a structural voice, distinguished from the other lynes by dynamics or register</a:t>
            </a:r>
          </a:p>
          <a:p>
            <a:r>
              <a:rPr lang="en-US" dirty="0"/>
              <a:t>Satisfies many tough constraints such as</a:t>
            </a:r>
          </a:p>
          <a:p>
            <a:pPr lvl="1"/>
            <a:r>
              <a:rPr lang="en-US" dirty="0"/>
              <a:t>using all forms of a row exactly once</a:t>
            </a:r>
          </a:p>
          <a:p>
            <a:pPr lvl="1"/>
            <a:r>
              <a:rPr lang="en-US" dirty="0"/>
              <a:t>using all partitions of 12 with </a:t>
            </a:r>
            <a:r>
              <a:rPr lang="en-US" i="1" dirty="0"/>
              <a:t>k </a:t>
            </a:r>
            <a:r>
              <a:rPr lang="en-US" dirty="0"/>
              <a:t>or fewer summands</a:t>
            </a:r>
          </a:p>
          <a:p>
            <a:pPr lvl="2"/>
            <a:r>
              <a:rPr lang="en-US" dirty="0"/>
              <a:t>e.g., 58 different partitions when 6 lynes</a:t>
            </a:r>
          </a:p>
          <a:p>
            <a:pPr lvl="1"/>
            <a:r>
              <a:rPr lang="en-US" dirty="0"/>
              <a:t>pairs of adjacent lynes contain rows arranged into hexachordally combinatorial pairs</a:t>
            </a:r>
          </a:p>
          <a:p>
            <a:pPr lvl="1"/>
            <a:r>
              <a:rPr lang="en-US" dirty="0"/>
              <a:t>...</a:t>
            </a:r>
          </a:p>
          <a:p>
            <a:r>
              <a:rPr lang="en-US" dirty="0"/>
              <a:t>Only a handful of all-partition arrays have ever been discovered</a:t>
            </a:r>
          </a:p>
        </p:txBody>
      </p:sp>
      <p:pic>
        <p:nvPicPr>
          <p:cNvPr id="6" name="Picture 5" descr="arra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71044"/>
            <a:ext cx="8077200" cy="108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6292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Automatic discovery of new partitionings of existing pitch class matrices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05309"/>
            <a:ext cx="8229600" cy="2469398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Problem of discovering an all-partition array given a matrix of pitch classes</a:t>
            </a:r>
          </a:p>
          <a:p>
            <a:r>
              <a:rPr lang="en-US" dirty="0"/>
              <a:t>Cast as a special case of the set-cover problem</a:t>
            </a:r>
          </a:p>
          <a:p>
            <a:r>
              <a:rPr lang="en-US" dirty="0"/>
              <a:t>Solved for a 4-lyne array using a constraint programming approach</a:t>
            </a:r>
          </a:p>
          <a:p>
            <a:pPr lvl="1"/>
            <a:r>
              <a:rPr lang="en-US" dirty="0"/>
              <a:t>First time a novel partitioning has been found automatically</a:t>
            </a:r>
          </a:p>
          <a:p>
            <a:r>
              <a:rPr lang="en-US" dirty="0"/>
              <a:t>Subsequently solved for a 6-lyne array using a backtracking algorithm starting at both the beginning and the end of the matrix, guided by heuristics based on the number of compositions for each given partition</a:t>
            </a:r>
          </a:p>
          <a:p>
            <a:r>
              <a:rPr lang="en-US" dirty="0"/>
              <a:t>First time a solution to this problem has been found entirely by computer</a:t>
            </a:r>
          </a:p>
        </p:txBody>
      </p:sp>
      <p:pic>
        <p:nvPicPr>
          <p:cNvPr id="4" name="Picture 3" descr="arra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17638"/>
            <a:ext cx="8077200" cy="10823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200" y="5274707"/>
            <a:ext cx="8358811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Tanaka, T., Bemman, </a:t>
            </a:r>
            <a:r>
              <a:rPr lang="en-US" sz="1400" dirty="0" err="1">
                <a:solidFill>
                  <a:srgbClr val="0000FF"/>
                </a:solidFill>
              </a:rPr>
              <a:t>B.M</a:t>
            </a:r>
            <a:r>
              <a:rPr lang="en-US" sz="1400" dirty="0">
                <a:solidFill>
                  <a:srgbClr val="0000FF"/>
                </a:solidFill>
              </a:rPr>
              <a:t>. and Meredith, D. (2016). Constraint programming approach to the problem of generating Milton Babbitt's all-partition arrays. In </a:t>
            </a:r>
            <a:r>
              <a:rPr lang="en-US" sz="1400" dirty="0" err="1">
                <a:solidFill>
                  <a:srgbClr val="0000FF"/>
                </a:solidFill>
              </a:rPr>
              <a:t>Rueher</a:t>
            </a:r>
            <a:r>
              <a:rPr lang="en-US" sz="1400" dirty="0">
                <a:solidFill>
                  <a:srgbClr val="0000FF"/>
                </a:solidFill>
              </a:rPr>
              <a:t>, M. (ed.) </a:t>
            </a:r>
            <a:r>
              <a:rPr lang="en-US" sz="1400" i="1" dirty="0">
                <a:solidFill>
                  <a:srgbClr val="0000FF"/>
                </a:solidFill>
              </a:rPr>
              <a:t>Principles and Practice of Constraint Programming: 22nd International Conference, CP 2016, Toulouse, France, September 5-9, 2016 Proceedings</a:t>
            </a:r>
            <a:r>
              <a:rPr lang="en-US" sz="1400" dirty="0">
                <a:solidFill>
                  <a:srgbClr val="0000FF"/>
                </a:solidFill>
              </a:rPr>
              <a:t>, Lecture Notes in Computer Science, Vol. 9892, pp. 802-810. Springer, Cham, Switzerland. </a:t>
            </a:r>
          </a:p>
          <a:p>
            <a:pPr marL="0" lvl="1"/>
            <a:r>
              <a:rPr lang="en-US" sz="1400" dirty="0">
                <a:solidFill>
                  <a:srgbClr val="FF0000"/>
                </a:solidFill>
              </a:rPr>
              <a:t>Bemman, B. and Meredith, D. (2016). Generating Milton Babbitt's all-partition arrays. </a:t>
            </a:r>
            <a:r>
              <a:rPr lang="en-US" sz="1400" i="1" dirty="0">
                <a:solidFill>
                  <a:srgbClr val="FF0000"/>
                </a:solidFill>
              </a:rPr>
              <a:t>Journal of New Music Research</a:t>
            </a:r>
            <a:r>
              <a:rPr lang="en-US" sz="1400" dirty="0">
                <a:solidFill>
                  <a:srgbClr val="FF0000"/>
                </a:solidFill>
              </a:rPr>
              <a:t>, 45(2). pp. 184-204.</a:t>
            </a:r>
          </a:p>
          <a:p>
            <a:endParaRPr lang="en-US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2069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2703</TotalTime>
  <Words>2024</Words>
  <Application>Microsoft Office PowerPoint</Application>
  <PresentationFormat>On-screen Show (4:3)</PresentationFormat>
  <Paragraphs>199</Paragraphs>
  <Slides>28</Slides>
  <Notes>2</Notes>
  <HiddenSlides>0</HiddenSlides>
  <MMClips>10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Arial</vt:lpstr>
      <vt:lpstr>Calibri</vt:lpstr>
      <vt:lpstr>Office Theme</vt:lpstr>
      <vt:lpstr>Computational Music Analysis  and Generation</vt:lpstr>
      <vt:lpstr>PowerPoint Presentation</vt:lpstr>
      <vt:lpstr>Research topics</vt:lpstr>
      <vt:lpstr>Co-authors (since 2012)</vt:lpstr>
      <vt:lpstr>Some numbers (since 2012)</vt:lpstr>
      <vt:lpstr>Modelling Milton Babbitt’s Compositional Processes (Bemman, Meredith, Tanaka)</vt:lpstr>
      <vt:lpstr>Computational modelling of Milton Babbitt’s compositional processes</vt:lpstr>
      <vt:lpstr>All-partition array</vt:lpstr>
      <vt:lpstr>Automatic discovery of new partitionings of existing pitch class matrices</vt:lpstr>
      <vt:lpstr>Generating novel works in the style of Babbitt</vt:lpstr>
      <vt:lpstr>Computational modelling of Babbitt’s compositional processes</vt:lpstr>
      <vt:lpstr>Convolutional Methods for Music Analysis (Velarde, Meredith, Weyde, Cancino-Chacòn, Grachten)</vt:lpstr>
      <vt:lpstr>Convolution-based methods for music analysis: Filtered 2-d pitch-time representations</vt:lpstr>
      <vt:lpstr>Convolution-based music classification</vt:lpstr>
      <vt:lpstr>Discrimination between Haydn and Mozart</vt:lpstr>
      <vt:lpstr>Experiments with convolutional neural networks (CNNs)</vt:lpstr>
      <vt:lpstr>Convolutional methods for music analysis</vt:lpstr>
      <vt:lpstr>Geometric, compression-based pattern discovery in music</vt:lpstr>
      <vt:lpstr>Music analysis and point-set compression</vt:lpstr>
      <vt:lpstr>Using point-set compression algorithms for folk-song classification</vt:lpstr>
      <vt:lpstr>Point-set compression algorithms on JKU-PDD</vt:lpstr>
      <vt:lpstr>Some interesting non-ground-truth patterns discovered by COSIATEC</vt:lpstr>
      <vt:lpstr>Results of point-set compression algorithms does not fully support parsimony principle – why?</vt:lpstr>
      <vt:lpstr>Using general-purpose compression algorithms for music analysis</vt:lpstr>
      <vt:lpstr>Single-viewpoint NLB classification</vt:lpstr>
      <vt:lpstr>Combined viewpoints NLB classification (Ensemble classifiers)</vt:lpstr>
      <vt:lpstr>Compression-based methods for music analysis</vt:lpstr>
      <vt:lpstr>Book</vt:lpstr>
    </vt:vector>
  </TitlesOfParts>
  <Company>ADMT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to Create Final Evaluation Meeting Presentation of work led by AAU</dc:title>
  <dc:creator>David Meredith</dc:creator>
  <cp:lastModifiedBy>David Meredith</cp:lastModifiedBy>
  <cp:revision>235</cp:revision>
  <cp:lastPrinted>2016-11-23T08:12:45Z</cp:lastPrinted>
  <dcterms:created xsi:type="dcterms:W3CDTF">2016-11-17T09:07:31Z</dcterms:created>
  <dcterms:modified xsi:type="dcterms:W3CDTF">2018-10-09T15:33:43Z</dcterms:modified>
</cp:coreProperties>
</file>